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6_349D7DAE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7F_0.xml" ContentType="application/vnd.ms-powerpoint.comments+xml"/>
  <Override PartName="/ppt/comments/modernComment_180_0.xml" ContentType="application/vnd.ms-powerpoint.comments+xml"/>
  <Override PartName="/ppt/comments/modernComment_197_0.xml" ContentType="application/vnd.ms-powerpoint.comments+xml"/>
  <Override PartName="/ppt/comments/modernComment_199_0.xml" ContentType="application/vnd.ms-powerpoint.comments+xml"/>
  <Override PartName="/ppt/comments/modernComment_19D_0.xml" ContentType="application/vnd.ms-powerpoint.comments+xml"/>
  <Override PartName="/ppt/comments/modernComment_19F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13" r:id="rId2"/>
    <p:sldId id="537" r:id="rId3"/>
    <p:sldId id="538" r:id="rId4"/>
    <p:sldId id="539" r:id="rId5"/>
    <p:sldId id="540" r:id="rId6"/>
    <p:sldId id="541" r:id="rId7"/>
    <p:sldId id="542" r:id="rId8"/>
    <p:sldId id="543" r:id="rId9"/>
    <p:sldId id="544" r:id="rId10"/>
    <p:sldId id="545" r:id="rId11"/>
    <p:sldId id="546" r:id="rId12"/>
    <p:sldId id="547" r:id="rId13"/>
    <p:sldId id="385" r:id="rId14"/>
    <p:sldId id="386" r:id="rId15"/>
    <p:sldId id="387" r:id="rId16"/>
    <p:sldId id="388" r:id="rId17"/>
    <p:sldId id="548" r:id="rId18"/>
    <p:sldId id="389" r:id="rId19"/>
    <p:sldId id="549" r:id="rId20"/>
    <p:sldId id="550" r:id="rId21"/>
    <p:sldId id="551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59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281" r:id="rId63"/>
    <p:sldId id="282" r:id="rId64"/>
    <p:sldId id="284" r:id="rId65"/>
    <p:sldId id="285" r:id="rId66"/>
    <p:sldId id="286" r:id="rId67"/>
    <p:sldId id="287" r:id="rId68"/>
    <p:sldId id="288" r:id="rId69"/>
    <p:sldId id="290" r:id="rId70"/>
    <p:sldId id="291" r:id="rId71"/>
    <p:sldId id="292" r:id="rId72"/>
    <p:sldId id="293" r:id="rId73"/>
    <p:sldId id="380" r:id="rId74"/>
    <p:sldId id="381" r:id="rId75"/>
    <p:sldId id="382" r:id="rId76"/>
    <p:sldId id="383" r:id="rId77"/>
    <p:sldId id="384" r:id="rId78"/>
    <p:sldId id="553" r:id="rId79"/>
    <p:sldId id="554" r:id="rId80"/>
    <p:sldId id="555" r:id="rId81"/>
    <p:sldId id="556" r:id="rId82"/>
    <p:sldId id="557" r:id="rId83"/>
    <p:sldId id="390" r:id="rId84"/>
    <p:sldId id="391" r:id="rId85"/>
    <p:sldId id="392" r:id="rId86"/>
    <p:sldId id="393" r:id="rId87"/>
    <p:sldId id="394" r:id="rId88"/>
    <p:sldId id="395" r:id="rId89"/>
    <p:sldId id="398" r:id="rId90"/>
    <p:sldId id="399" r:id="rId91"/>
    <p:sldId id="400" r:id="rId92"/>
    <p:sldId id="402" r:id="rId93"/>
    <p:sldId id="403" r:id="rId94"/>
    <p:sldId id="404" r:id="rId95"/>
    <p:sldId id="405" r:id="rId96"/>
    <p:sldId id="406" r:id="rId97"/>
    <p:sldId id="407" r:id="rId98"/>
    <p:sldId id="409" r:id="rId99"/>
    <p:sldId id="410" r:id="rId100"/>
    <p:sldId id="411" r:id="rId101"/>
    <p:sldId id="412" r:id="rId102"/>
    <p:sldId id="413" r:id="rId103"/>
    <p:sldId id="414" r:id="rId104"/>
    <p:sldId id="415" r:id="rId105"/>
    <p:sldId id="416" r:id="rId106"/>
    <p:sldId id="418" r:id="rId107"/>
    <p:sldId id="431" r:id="rId108"/>
    <p:sldId id="552" r:id="rId1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883C26C-819D-5AAF-3F70-409F10710855}" name="지원 정" initials="지정" userId="8555753f10b9828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omments/modernComment_116_349D7D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CFC215-4B71-485D-8957-85560495D504}" authorId="{7883C26C-819D-5AAF-3F70-409F10710855}" created="2025-03-12T04:20:32.722">
    <pc:sldMkLst xmlns:pc="http://schemas.microsoft.com/office/powerpoint/2013/main/command">
      <pc:docMk/>
      <pc:sldMk cId="882736558" sldId="278"/>
    </pc:sldMkLst>
    <p188:txBody>
      <a:bodyPr/>
      <a:lstStyle/>
      <a:p>
        <a:r>
          <a:rPr lang="ko-KR" altLang="en-US"/>
          <a:t>진수 시험</a:t>
        </a:r>
      </a:p>
    </p188:txBody>
  </p188:cm>
</p188:cmLst>
</file>

<file path=ppt/comments/modernComment_17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CE173B-5AF9-4999-A50C-6E4FCEACA001}" authorId="{7883C26C-819D-5AAF-3F70-409F10710855}" created="2025-03-12T04:24:14.551">
    <pc:sldMkLst xmlns:pc="http://schemas.microsoft.com/office/powerpoint/2013/main/command">
      <pc:docMk/>
      <pc:sldMk cId="0" sldId="383"/>
    </pc:sldMkLst>
    <p188:txBody>
      <a:bodyPr/>
      <a:lstStyle/>
      <a:p>
        <a:r>
          <a:rPr lang="ko-KR" altLang="en-US"/>
          <a:t>시험</a:t>
        </a:r>
      </a:p>
    </p188:txBody>
  </p188:cm>
</p188:cmLst>
</file>

<file path=ppt/comments/modernComment_18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E6CB91-11E2-46B7-B9B6-9DFD172EE1AA}" authorId="{7883C26C-819D-5AAF-3F70-409F10710855}" created="2025-03-12T04:26:55.820">
    <pc:sldMkLst xmlns:pc="http://schemas.microsoft.com/office/powerpoint/2013/main/command">
      <pc:docMk/>
      <pc:sldMk cId="0" sldId="384"/>
    </pc:sldMkLst>
    <p188:txBody>
      <a:bodyPr/>
      <a:lstStyle/>
      <a:p>
        <a:r>
          <a:rPr lang="ko-KR" altLang="en-US"/>
          <a:t>시험</a:t>
        </a:r>
      </a:p>
    </p188:txBody>
  </p188:cm>
</p188:cmLst>
</file>

<file path=ppt/comments/modernComment_19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C6FB66-A87B-4E8E-AD63-D4375E166563}" authorId="{7883C26C-819D-5AAF-3F70-409F10710855}" created="2025-03-12T04:46:30.072">
    <pc:sldMkLst xmlns:pc="http://schemas.microsoft.com/office/powerpoint/2013/main/command">
      <pc:docMk/>
      <pc:sldMk cId="0" sldId="407"/>
    </pc:sldMkLst>
    <p188:txBody>
      <a:bodyPr/>
      <a:lstStyle/>
      <a:p>
        <a:r>
          <a:rPr lang="ko-KR" altLang="en-US"/>
          <a:t>아마 시험</a:t>
        </a:r>
      </a:p>
    </p188:txBody>
  </p188:cm>
</p188:cmLst>
</file>

<file path=ppt/comments/modernComment_19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FAB6AC-FA41-4C2E-8D9F-B4C181BB8A4C}" authorId="{7883C26C-819D-5AAF-3F70-409F10710855}" created="2025-03-12T04:48:14.593">
    <pc:sldMkLst xmlns:pc="http://schemas.microsoft.com/office/powerpoint/2013/main/command">
      <pc:docMk/>
      <pc:sldMk cId="0" sldId="409"/>
    </pc:sldMkLst>
    <p188:txBody>
      <a:bodyPr/>
      <a:lstStyle/>
      <a:p>
        <a:r>
          <a:rPr lang="ko-KR" altLang="en-US"/>
          <a:t>아마 시험</a:t>
        </a:r>
      </a:p>
    </p188:txBody>
  </p188:cm>
</p188:cmLst>
</file>

<file path=ppt/comments/modernComment_19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665BAB-89EB-43E9-81D8-4952CF7119E4}" authorId="{7883C26C-819D-5AAF-3F70-409F10710855}" created="2025-03-12T04:53:07.046">
    <pc:sldMkLst xmlns:pc="http://schemas.microsoft.com/office/powerpoint/2013/main/command">
      <pc:docMk/>
      <pc:sldMk cId="0" sldId="413"/>
    </pc:sldMkLst>
    <p188:txBody>
      <a:bodyPr/>
      <a:lstStyle/>
      <a:p>
        <a:r>
          <a:rPr lang="ko-KR" altLang="en-US"/>
          <a:t>시험</a:t>
        </a:r>
      </a:p>
    </p188:txBody>
  </p188:cm>
</p188:cmLst>
</file>

<file path=ppt/comments/modernComment_19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1D00AAE-E8EC-41F9-B2D2-E44E788A595E}" authorId="{7883C26C-819D-5AAF-3F70-409F10710855}" created="2025-03-12T04:54:22.131">
    <pc:sldMkLst xmlns:pc="http://schemas.microsoft.com/office/powerpoint/2013/main/command">
      <pc:docMk/>
      <pc:sldMk cId="0" sldId="415"/>
    </pc:sldMkLst>
    <p188:txBody>
      <a:bodyPr/>
      <a:lstStyle/>
      <a:p>
        <a:r>
          <a:rPr lang="ko-KR" altLang="en-US"/>
          <a:t>시험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3AB1-F387-4C93-87D4-C7B16ADEDE55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78D51-A29B-43E0-92CD-8D743985E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9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033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790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077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902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18075F2-3B9F-4BB7-B745-51A87BBBBF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558F8A4-ED63-AAB2-D4BD-5AFC0DE7BA2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5D2BE497-42F4-B3B0-D847-954D35C8D4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E6BDEFE6-6812-6299-4A9F-97926A897F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BD381954-62C2-7444-B4E4-271E1A182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ECD00A46-1763-42DA-8763-8EDED94B05CE}" type="slidenum">
              <a:rPr kumimoji="0" lang="ko-KR" altLang="en-US" sz="1200"/>
              <a:pPr/>
              <a:t>74</a:t>
            </a:fld>
            <a:endParaRPr kumimoji="0" lang="ko-KR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553B9-191A-A779-0BD6-94AACEC74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DC804C-38A0-B2D1-9F94-D4E30DA39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4124D-7040-9CA9-A009-8E079A0C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15DC4-8180-879E-B8C3-76E6A599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FE2E5-0490-B6FD-762D-EB4CECE5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8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759A4-A4A2-D33C-CAFF-A96A1903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3371EB-39F7-8399-969F-56526782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A8A27-DAB2-DE5F-F7F4-E5EC6013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413BC-2D49-B652-41F4-ADB7D978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5F6D9-E37F-41F5-47ED-E4B681AF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5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10C5B2-7AE9-D5C8-54E8-14A845DC4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8AAC42-F8E5-B8E8-389B-38B993631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D831B-81A5-82E3-40C6-E38B1398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A7175-4FA8-D91D-5B81-407499BF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5085F-AE71-3A92-5FC1-0699AD88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0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304800" y="931818"/>
            <a:ext cx="115824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Arial" pitchFamily="34" charset="0"/>
              <a:buChar char="•"/>
              <a:tabLst/>
              <a:defRPr sz="2000">
                <a:latin typeface="나눔고딕" pitchFamily="50" charset="-127"/>
                <a:ea typeface="나눔고딕" pitchFamily="50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 typeface="HY견고딕" pitchFamily="18" charset="-127"/>
              <a:buChar char="-"/>
              <a:tabLst/>
              <a:defRPr sz="1600">
                <a:latin typeface="나눔고딕" pitchFamily="50" charset="-127"/>
                <a:ea typeface="나눔고딕" pitchFamily="50" charset="-127"/>
              </a:defRPr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5334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ED285C11-3DBC-5188-53E3-0CF62D1EA4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02684" y="93663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351248" y="1016727"/>
            <a:ext cx="11424000" cy="5400000"/>
          </a:xfrm>
          <a:prstGeom prst="roundRect">
            <a:avLst>
              <a:gd name="adj" fmla="val 12994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880116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555392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419350" y="3857625"/>
            <a:ext cx="7358063" cy="3539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1800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414587" y="2995762"/>
            <a:ext cx="7358063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500"/>
            </a:lvl1pPr>
          </a:lstStyle>
          <a:p>
            <a:r>
              <a:rPr dirty="0"/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27311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6E4FE-F7AA-6882-BA70-88EBC11B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23DDE-5312-AA75-3FF9-573F35967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83E85-D32A-A4EE-4C71-B0A27D69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CF165-27C2-1F7A-D8C5-08D59956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E695B-C690-23C4-F762-F66457B8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7AE24-CEE9-F687-A34B-C769E6B1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7263C-B69A-54A8-66A9-BDCBD0073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6401B-32AD-06CF-210D-57A74F13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E3450-5D77-62D7-2CBA-D9FE1C2B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71A1F-29E5-CEBD-047B-D6E2ECBC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82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AC28B-1A23-5ABA-396C-DCF23DBC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A417A-877A-DB0F-FE1E-2E67D9EC9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9EA718-B7B9-3E1C-0DEB-5E7CEDE53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AF7B02-25BF-C149-722C-1D28E2C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54B70B-8394-AE77-894B-48403D9E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9250F9-CEEF-2F6A-8047-DF7648EB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4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4A138-C4A2-7487-927E-96C50407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48C30-D0E5-06ED-0877-1B420BE0B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B6FFD1-B2AF-D221-BCE9-AFB4F3E0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9FD6FF-3D4B-C16E-F797-3A12FA8C1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9D020C-A3C8-F07A-373D-42707E4F6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94CA6B-916A-86A9-B154-E67A1019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C2A51-8370-691C-3395-7FD6778E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BA7698-63FE-035E-2486-451D8C43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0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10D59-3EBE-90F1-2CB0-701EB03F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6AE56B-6CFC-432B-D88B-1D946699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DC4193-508D-3DAF-4665-60B3C2A9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56856-8E21-75D9-EC23-CF2BAA0B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5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EDB15A-12F9-7EA4-5870-AE94696A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D202A-58A7-2D3A-A135-A1AF4DF0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A0F04-7CC6-DA19-72A7-4F9B6F14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3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6EA24-CF98-A42B-F55E-BBB107B3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A63CF-54EA-386D-CCCD-A5BEA4DF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BBC27A-BA70-4C41-2CBC-32F139202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6AA1A-9776-E0B6-89ED-59D0156A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A5B16A-CBE1-65BF-1A20-DEE2D4D0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25106B-ECA4-872A-60C8-0349F087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6456-262A-00FD-31B9-19E323A7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DBDE0A-46FB-9A8F-7FFA-4F27BE3FC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68936-E4ED-7752-3A00-EB5C909E7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79294F-3433-B4A1-18FB-B81FDD93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8B00B-34CA-34BE-8238-C8BCD25F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E0A0F0-B245-B6C5-217F-3D2EAB41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D431-A376-0354-B4EE-CA6A0FAA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709E53-03FA-2FF9-BAE9-FDEFA02A8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BC20A-B04F-2E31-85AE-DCA083688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9291-2054-494A-AE91-928CA7A9AF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83023-A800-15BC-3517-BA5E22D7A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BD5C1-A8BB-E3A7-095F-1A331E242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9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4" r:id="rId13"/>
    <p:sldLayoutId id="2147483675" r:id="rId14"/>
    <p:sldLayoutId id="2147483676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microsoft.com/office/2018/10/relationships/comments" Target="../comments/modernComment_19D_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microsoft.com/office/2018/10/relationships/comments" Target="../comments/modernComment_19F_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velog.io/@ahnsanghyeon/VSCode%EC%97%90%EC%84%9C-Git-%EC%97%B0%EB%8F%99%ED%95%98%EA%B8%B0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python.org/downloads/window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microsoft.com/office/2018/10/relationships/comments" Target="../comments/modernComment_116_349D7DAE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microsoft.com/office/2018/10/relationships/comments" Target="../comments/modernComment_17F_0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microsoft.com/office/2018/10/relationships/comments" Target="../comments/modernComment_180_0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microsoft.com/office/2018/10/relationships/comments" Target="../comments/modernComment_197_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microsoft.com/office/2018/10/relationships/comments" Target="../comments/modernComment_199_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AD39-A56B-9F7D-B5C9-AD257366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36912"/>
            <a:ext cx="8229600" cy="99060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dirty="0"/>
              <a:t>PYTHON PROGRAMMING</a:t>
            </a:r>
            <a:br>
              <a:rPr lang="en-US" altLang="ko-KR" dirty="0"/>
            </a:br>
            <a:r>
              <a:rPr lang="en-US" altLang="ko-KR" dirty="0"/>
              <a:t>(HAEA9225) 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                 20250312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06F6075-6CAC-0E3A-FDEC-74D2378C862A}"/>
              </a:ext>
            </a:extLst>
          </p:cNvPr>
          <p:cNvSpPr txBox="1">
            <a:spLocks/>
          </p:cNvSpPr>
          <p:nvPr/>
        </p:nvSpPr>
        <p:spPr>
          <a:xfrm>
            <a:off x="2133600" y="5174704"/>
            <a:ext cx="8229600" cy="990600"/>
          </a:xfrm>
          <a:prstGeom prst="rect">
            <a:avLst/>
          </a:prstGeom>
        </p:spPr>
        <p:txBody>
          <a:bodyPr vert="horz" anchor="b" anchorCtr="0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/>
              <a:t>정대식 교수</a:t>
            </a:r>
          </a:p>
        </p:txBody>
      </p:sp>
    </p:spTree>
    <p:extLst>
      <p:ext uri="{BB962C8B-B14F-4D97-AF65-F5344CB8AC3E}">
        <p14:creationId xmlns:p14="http://schemas.microsoft.com/office/powerpoint/2010/main" val="127193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기호 </a:t>
            </a:r>
            <a:r>
              <a:rPr lang="en-US" altLang="ko-KR" dirty="0"/>
              <a:t>#</a:t>
            </a:r>
            <a:r>
              <a:rPr lang="ko-KR" altLang="en-US" dirty="0"/>
              <a:t>은 주석</a:t>
            </a:r>
            <a:r>
              <a:rPr lang="en-US" altLang="ko-KR" dirty="0"/>
              <a:t>(</a:t>
            </a:r>
            <a:r>
              <a:rPr lang="ko-KR" altLang="en-US" dirty="0"/>
              <a:t>註釋 </a:t>
            </a:r>
            <a:r>
              <a:rPr lang="en-US" altLang="ko-KR" dirty="0"/>
              <a:t>: Comment)</a:t>
            </a:r>
            <a:r>
              <a:rPr lang="ko-KR" altLang="en-US" dirty="0"/>
              <a:t>을 </a:t>
            </a:r>
            <a:r>
              <a:rPr lang="ko-KR" altLang="en-US" dirty="0" err="1"/>
              <a:t>뜻합</a:t>
            </a:r>
            <a:endParaRPr lang="en-US" altLang="ko-KR" dirty="0"/>
          </a:p>
          <a:p>
            <a:r>
              <a:rPr lang="ko-KR" altLang="en-US" dirty="0"/>
              <a:t>주석 </a:t>
            </a:r>
            <a:r>
              <a:rPr lang="en-US" altLang="ko-KR" dirty="0"/>
              <a:t>: </a:t>
            </a:r>
            <a:r>
              <a:rPr lang="ko-KR" altLang="ko-KR" dirty="0"/>
              <a:t>프로그래밍에서는 소스 코드를 쉽게 풀이한 글이라는 뜻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666750" y="-2000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소스 코드에 설명 달기 </a:t>
            </a:r>
            <a:r>
              <a:rPr lang="en-US" altLang="ko-KR" sz="3600" dirty="0"/>
              <a:t>: #</a:t>
            </a:r>
            <a:endParaRPr lang="ko-KR" altLang="en-US" sz="18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0" y="2905125"/>
            <a:ext cx="8305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433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>
            <a:extLst>
              <a:ext uri="{FF2B5EF4-FFF2-40B4-BE49-F238E27FC236}">
                <a16:creationId xmlns:a16="http://schemas.microsoft.com/office/drawing/2014/main" id="{E72F0D81-EC09-5742-8E93-FB5EBA04D2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/>
            <a:r>
              <a:rPr lang="en-US" altLang="ko-KR"/>
              <a:t>Ex)</a:t>
            </a:r>
            <a:endParaRPr lang="ko-KR" altLang="en-US"/>
          </a:p>
        </p:txBody>
      </p:sp>
      <p:sp>
        <p:nvSpPr>
          <p:cNvPr id="33795" name="제목 2">
            <a:extLst>
              <a:ext uri="{FF2B5EF4-FFF2-40B4-BE49-F238E27FC236}">
                <a16:creationId xmlns:a16="http://schemas.microsoft.com/office/drawing/2014/main" id="{9B8560F4-35F9-4830-0314-C9D465E4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8"/>
            <a:ext cx="10515600" cy="860425"/>
          </a:xfrm>
        </p:spPr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복합 대입 연산자</a:t>
            </a:r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DC86BA2B-BCB1-83BC-E95D-5B5F92CB3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12888"/>
            <a:ext cx="374650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4">
            <a:extLst>
              <a:ext uri="{FF2B5EF4-FFF2-40B4-BE49-F238E27FC236}">
                <a16:creationId xmlns:a16="http://schemas.microsoft.com/office/drawing/2014/main" id="{8E74B409-0BDE-7FBE-DCFA-8FD609720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451226"/>
            <a:ext cx="29972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FBE18C0C-FB70-BF2F-7204-14F9F9C545D1}"/>
              </a:ext>
            </a:extLst>
          </p:cNvPr>
          <p:cNvSpPr/>
          <p:nvPr/>
        </p:nvSpPr>
        <p:spPr>
          <a:xfrm>
            <a:off x="6145213" y="3725863"/>
            <a:ext cx="990600" cy="309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>
            <a:extLst>
              <a:ext uri="{FF2B5EF4-FFF2-40B4-BE49-F238E27FC236}">
                <a16:creationId xmlns:a16="http://schemas.microsoft.com/office/drawing/2014/main" id="{E51FFCDE-DFA7-3AF9-2CD6-310DCCFEE8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/>
              <a:t>기본 입력</a:t>
            </a:r>
            <a:endParaRPr lang="en-US" altLang="ko-KR"/>
          </a:p>
          <a:p>
            <a:pPr lvl="1"/>
            <a:r>
              <a:rPr lang="en-US" altLang="ko-KR">
                <a:solidFill>
                  <a:schemeClr val="accent2"/>
                </a:solidFill>
              </a:rPr>
              <a:t>input() </a:t>
            </a:r>
            <a:r>
              <a:rPr lang="ko-KR" altLang="en-US">
                <a:solidFill>
                  <a:schemeClr val="accent2"/>
                </a:solidFill>
              </a:rPr>
              <a:t>함수</a:t>
            </a:r>
            <a:endParaRPr lang="en-US" altLang="ko-KR">
              <a:solidFill>
                <a:schemeClr val="accent2"/>
              </a:solidFill>
            </a:endParaRPr>
          </a:p>
          <a:p>
            <a:pPr lvl="2"/>
            <a:r>
              <a:rPr lang="ko-KR" altLang="en-US"/>
              <a:t>코드 실행 후 나타나는</a:t>
            </a:r>
            <a:r>
              <a:rPr lang="en-US" altLang="ko-KR"/>
              <a:t>“</a:t>
            </a:r>
            <a:r>
              <a:rPr lang="ko-KR" altLang="en-US"/>
              <a:t>입력</a:t>
            </a:r>
            <a:r>
              <a:rPr lang="en-US" altLang="ko-KR"/>
              <a:t>&gt; ”</a:t>
            </a:r>
            <a:r>
              <a:rPr lang="ko-KR" altLang="en-US"/>
              <a:t>문자열 옆에 내용 입력</a:t>
            </a:r>
            <a:r>
              <a:rPr lang="en-US" altLang="ko-KR"/>
              <a:t> </a:t>
            </a:r>
          </a:p>
          <a:p>
            <a:pPr lvl="2"/>
            <a:r>
              <a:rPr lang="ko-KR" altLang="en-US"/>
              <a:t>출력 후 프로그램 종료</a:t>
            </a:r>
            <a:endParaRPr lang="en-US" altLang="ko-KR"/>
          </a:p>
          <a:p>
            <a:pPr lvl="2"/>
            <a:endParaRPr lang="ko-KR" altLang="en-US"/>
          </a:p>
        </p:txBody>
      </p:sp>
      <p:sp>
        <p:nvSpPr>
          <p:cNvPr id="34819" name="제목 2">
            <a:extLst>
              <a:ext uri="{FF2B5EF4-FFF2-40B4-BE49-F238E27FC236}">
                <a16:creationId xmlns:a16="http://schemas.microsoft.com/office/drawing/2014/main" id="{722E8554-6C7D-D444-4F2A-755B659F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88900"/>
            <a:ext cx="10515600" cy="842963"/>
          </a:xfrm>
        </p:spPr>
        <p:txBody>
          <a:bodyPr/>
          <a:lstStyle/>
          <a:p>
            <a:r>
              <a:rPr lang="en-US" altLang="ko-KR" dirty="0"/>
              <a:t>13. </a:t>
            </a:r>
            <a:r>
              <a:rPr lang="ko-KR" altLang="en-US" dirty="0"/>
              <a:t>입력</a:t>
            </a:r>
          </a:p>
        </p:txBody>
      </p:sp>
      <p:pic>
        <p:nvPicPr>
          <p:cNvPr id="34820" name="Picture 2">
            <a:extLst>
              <a:ext uri="{FF2B5EF4-FFF2-40B4-BE49-F238E27FC236}">
                <a16:creationId xmlns:a16="http://schemas.microsoft.com/office/drawing/2014/main" id="{4BDCEC55-4C3B-5D72-DBF5-2BAE8365C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12839"/>
            <a:ext cx="4419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">
            <a:extLst>
              <a:ext uri="{FF2B5EF4-FFF2-40B4-BE49-F238E27FC236}">
                <a16:creationId xmlns:a16="http://schemas.microsoft.com/office/drawing/2014/main" id="{F5D39558-37CA-9D56-BB8C-AAE107E0A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6" y="2743200"/>
            <a:ext cx="3571875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4">
            <a:extLst>
              <a:ext uri="{FF2B5EF4-FFF2-40B4-BE49-F238E27FC236}">
                <a16:creationId xmlns:a16="http://schemas.microsoft.com/office/drawing/2014/main" id="{309DAA48-F82E-C3CA-DE1B-F92CD4138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6" y="5094288"/>
            <a:ext cx="41878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>
            <a:extLst>
              <a:ext uri="{FF2B5EF4-FFF2-40B4-BE49-F238E27FC236}">
                <a16:creationId xmlns:a16="http://schemas.microsoft.com/office/drawing/2014/main" id="{258504A5-D842-AE02-4A43-23E396A5D6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입력 자료형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input() </a:t>
            </a:r>
            <a:r>
              <a:rPr lang="ko-KR" altLang="en-US" dirty="0">
                <a:highlight>
                  <a:srgbClr val="FFFF00"/>
                </a:highlight>
              </a:rPr>
              <a:t>함수의 결과는 무조건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문자열</a:t>
            </a:r>
            <a:r>
              <a:rPr lang="ko-KR" altLang="en-US" dirty="0">
                <a:highlight>
                  <a:srgbClr val="FFFF00"/>
                </a:highlight>
              </a:rPr>
              <a:t> 자료형</a:t>
            </a:r>
            <a:endParaRPr lang="en-US" altLang="ko-KR" dirty="0">
              <a:highlight>
                <a:srgbClr val="FFFF00"/>
              </a:highlight>
            </a:endParaRPr>
          </a:p>
          <a:p>
            <a:pPr lvl="2"/>
            <a:r>
              <a:rPr lang="ko-KR" altLang="en-US" dirty="0"/>
              <a:t>숫자 입력해도 문자열로 들어옴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5843" name="제목 2">
            <a:extLst>
              <a:ext uri="{FF2B5EF4-FFF2-40B4-BE49-F238E27FC236}">
                <a16:creationId xmlns:a16="http://schemas.microsoft.com/office/drawing/2014/main" id="{E4586577-7557-3E6C-DA77-8A470A3C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6" y="-11112"/>
            <a:ext cx="10515600" cy="942975"/>
          </a:xfrm>
        </p:spPr>
        <p:txBody>
          <a:bodyPr/>
          <a:lstStyle/>
          <a:p>
            <a:r>
              <a:rPr lang="en-US" altLang="ko-KR" dirty="0"/>
              <a:t>13. </a:t>
            </a:r>
            <a:r>
              <a:rPr lang="ko-KR" altLang="en-US" dirty="0"/>
              <a:t>입력</a:t>
            </a:r>
          </a:p>
        </p:txBody>
      </p:sp>
      <p:pic>
        <p:nvPicPr>
          <p:cNvPr id="35844" name="Picture 2">
            <a:extLst>
              <a:ext uri="{FF2B5EF4-FFF2-40B4-BE49-F238E27FC236}">
                <a16:creationId xmlns:a16="http://schemas.microsoft.com/office/drawing/2014/main" id="{86ECFF21-6370-6DDF-057F-BDEA427B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2305050"/>
            <a:ext cx="33813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3">
            <a:extLst>
              <a:ext uri="{FF2B5EF4-FFF2-40B4-BE49-F238E27FC236}">
                <a16:creationId xmlns:a16="http://schemas.microsoft.com/office/drawing/2014/main" id="{CE135DF6-D688-3CD0-E570-473E362EF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05050"/>
            <a:ext cx="24193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">
            <a:extLst>
              <a:ext uri="{FF2B5EF4-FFF2-40B4-BE49-F238E27FC236}">
                <a16:creationId xmlns:a16="http://schemas.microsoft.com/office/drawing/2014/main" id="{21A922E2-72B7-E5B4-B696-F6F819028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90901"/>
            <a:ext cx="24193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578C3879-B48A-E1E0-6A78-51D98A11CB64}"/>
              </a:ext>
            </a:extLst>
          </p:cNvPr>
          <p:cNvSpPr/>
          <p:nvPr/>
        </p:nvSpPr>
        <p:spPr>
          <a:xfrm>
            <a:off x="5657851" y="3124200"/>
            <a:ext cx="1038225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>
            <a:extLst>
              <a:ext uri="{FF2B5EF4-FFF2-40B4-BE49-F238E27FC236}">
                <a16:creationId xmlns:a16="http://schemas.microsoft.com/office/drawing/2014/main" id="{A91BDE94-F33F-7CA4-382C-8B9C8AD675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/>
              <a:t>입력받은 것과 숫자 더하는 코드 작성하려 할 경우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6867" name="제목 2">
            <a:extLst>
              <a:ext uri="{FF2B5EF4-FFF2-40B4-BE49-F238E27FC236}">
                <a16:creationId xmlns:a16="http://schemas.microsoft.com/office/drawing/2014/main" id="{BC9DB874-74A3-9844-A7E6-0F348563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2"/>
            <a:ext cx="10515600" cy="928688"/>
          </a:xfrm>
        </p:spPr>
        <p:txBody>
          <a:bodyPr/>
          <a:lstStyle/>
          <a:p>
            <a:r>
              <a:rPr lang="en-US" altLang="ko-KR" dirty="0"/>
              <a:t>13. </a:t>
            </a:r>
            <a:r>
              <a:rPr lang="ko-KR" altLang="en-US" dirty="0"/>
              <a:t>입력</a:t>
            </a:r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C0F2D72C-D3F7-1315-0E47-192E91B26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447800"/>
            <a:ext cx="73279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3">
            <a:extLst>
              <a:ext uri="{FF2B5EF4-FFF2-40B4-BE49-F238E27FC236}">
                <a16:creationId xmlns:a16="http://schemas.microsoft.com/office/drawing/2014/main" id="{58CE3633-60B7-296F-AB11-E19E35C10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6" y="4267200"/>
            <a:ext cx="70707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>
            <a:extLst>
              <a:ext uri="{FF2B5EF4-FFF2-40B4-BE49-F238E27FC236}">
                <a16:creationId xmlns:a16="http://schemas.microsoft.com/office/drawing/2014/main" id="{FC7BD66B-0D9F-88A3-86E8-D40DC03679E2}"/>
              </a:ext>
            </a:extLst>
          </p:cNvPr>
          <p:cNvSpPr/>
          <p:nvPr/>
        </p:nvSpPr>
        <p:spPr>
          <a:xfrm>
            <a:off x="5227638" y="3429000"/>
            <a:ext cx="16002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100F8D-D145-B706-421E-F7C5B04B41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chemeClr val="accent2"/>
                </a:solidFill>
              </a:rPr>
              <a:t>자료형</a:t>
            </a:r>
            <a:r>
              <a:rPr lang="ko-KR" altLang="en-US" dirty="0">
                <a:solidFill>
                  <a:schemeClr val="accent2"/>
                </a:solidFill>
              </a:rPr>
              <a:t>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(Cast)</a:t>
            </a:r>
          </a:p>
          <a:p>
            <a:pPr lvl="1">
              <a:defRPr/>
            </a:pPr>
            <a:r>
              <a:rPr lang="ko-KR" altLang="en-US" dirty="0"/>
              <a:t>하나의 </a:t>
            </a:r>
            <a:r>
              <a:rPr lang="ko-KR" altLang="en-US" dirty="0" err="1"/>
              <a:t>자료형을</a:t>
            </a:r>
            <a:r>
              <a:rPr lang="ko-KR" altLang="en-US" dirty="0"/>
              <a:t> 다른 </a:t>
            </a:r>
            <a:r>
              <a:rPr lang="ko-KR" altLang="en-US" dirty="0" err="1"/>
              <a:t>자료형으로</a:t>
            </a:r>
            <a:r>
              <a:rPr lang="ko-KR" altLang="en-US" dirty="0"/>
              <a:t> 바꾸는 것</a:t>
            </a:r>
          </a:p>
        </p:txBody>
      </p:sp>
      <p:sp>
        <p:nvSpPr>
          <p:cNvPr id="37891" name="제목 2">
            <a:extLst>
              <a:ext uri="{FF2B5EF4-FFF2-40B4-BE49-F238E27FC236}">
                <a16:creationId xmlns:a16="http://schemas.microsoft.com/office/drawing/2014/main" id="{ECE15CC5-09FC-0885-F60C-262EAA8A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61"/>
            <a:ext cx="10515600" cy="965201"/>
          </a:xfrm>
        </p:spPr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문자열을 숫자로 바꾸기</a:t>
            </a:r>
          </a:p>
        </p:txBody>
      </p:sp>
      <p:pic>
        <p:nvPicPr>
          <p:cNvPr id="37892" name="Picture 2">
            <a:extLst>
              <a:ext uri="{FF2B5EF4-FFF2-40B4-BE49-F238E27FC236}">
                <a16:creationId xmlns:a16="http://schemas.microsoft.com/office/drawing/2014/main" id="{A18B8772-819B-6A7F-C694-81A6B46C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0"/>
            <a:ext cx="72024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3">
            <a:extLst>
              <a:ext uri="{FF2B5EF4-FFF2-40B4-BE49-F238E27FC236}">
                <a16:creationId xmlns:a16="http://schemas.microsoft.com/office/drawing/2014/main" id="{BACE44F6-AF9B-6F71-435E-95713AE4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562350"/>
            <a:ext cx="44831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4">
            <a:extLst>
              <a:ext uri="{FF2B5EF4-FFF2-40B4-BE49-F238E27FC236}">
                <a16:creationId xmlns:a16="http://schemas.microsoft.com/office/drawing/2014/main" id="{2D1E27D8-6073-3FE0-62A4-7E45328C8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6" y="4167189"/>
            <a:ext cx="3211513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>
            <a:extLst>
              <a:ext uri="{FF2B5EF4-FFF2-40B4-BE49-F238E27FC236}">
                <a16:creationId xmlns:a16="http://schemas.microsoft.com/office/drawing/2014/main" id="{0ED58DD7-CB77-76FA-10E6-96640CC5DF22}"/>
              </a:ext>
            </a:extLst>
          </p:cNvPr>
          <p:cNvSpPr/>
          <p:nvPr/>
        </p:nvSpPr>
        <p:spPr>
          <a:xfrm>
            <a:off x="6692900" y="436245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>
            <a:extLst>
              <a:ext uri="{FF2B5EF4-FFF2-40B4-BE49-F238E27FC236}">
                <a16:creationId xmlns:a16="http://schemas.microsoft.com/office/drawing/2014/main" id="{B6F206F4-2A9C-CA4C-0B02-1089D28F8A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/>
              <a:t>숫자 연산 프로그램</a:t>
            </a:r>
            <a:endParaRPr lang="en-US" altLang="ko-KR"/>
          </a:p>
          <a:p>
            <a:pPr lvl="1"/>
            <a:r>
              <a:rPr lang="en-US" altLang="ko-KR">
                <a:solidFill>
                  <a:schemeClr val="accent2"/>
                </a:solidFill>
              </a:rPr>
              <a:t>input() </a:t>
            </a:r>
            <a:r>
              <a:rPr lang="ko-KR" altLang="en-US">
                <a:solidFill>
                  <a:schemeClr val="accent2"/>
                </a:solidFill>
              </a:rPr>
              <a:t>함수</a:t>
            </a:r>
            <a:r>
              <a:rPr lang="ko-KR" altLang="en-US"/>
              <a:t>와 </a:t>
            </a:r>
            <a:r>
              <a:rPr lang="en-US" altLang="ko-KR">
                <a:solidFill>
                  <a:schemeClr val="accent2"/>
                </a:solidFill>
              </a:rPr>
              <a:t>float() </a:t>
            </a:r>
            <a:r>
              <a:rPr lang="ko-KR" altLang="en-US">
                <a:solidFill>
                  <a:schemeClr val="accent2"/>
                </a:solidFill>
              </a:rPr>
              <a:t>함수 </a:t>
            </a:r>
            <a:r>
              <a:rPr lang="ko-KR" altLang="en-US"/>
              <a:t>조합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38915" name="제목 2">
            <a:extLst>
              <a:ext uri="{FF2B5EF4-FFF2-40B4-BE49-F238E27FC236}">
                <a16:creationId xmlns:a16="http://schemas.microsoft.com/office/drawing/2014/main" id="{4BADD890-F920-BB4C-769A-3C3752385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938213"/>
          </a:xfrm>
        </p:spPr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문자열을 숫자로 바꾸기</a:t>
            </a:r>
          </a:p>
        </p:txBody>
      </p:sp>
      <p:pic>
        <p:nvPicPr>
          <p:cNvPr id="38916" name="Picture 2">
            <a:extLst>
              <a:ext uri="{FF2B5EF4-FFF2-40B4-BE49-F238E27FC236}">
                <a16:creationId xmlns:a16="http://schemas.microsoft.com/office/drawing/2014/main" id="{E503A782-5A38-91E6-8458-060E05D19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873250"/>
            <a:ext cx="4708525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3">
            <a:extLst>
              <a:ext uri="{FF2B5EF4-FFF2-40B4-BE49-F238E27FC236}">
                <a16:creationId xmlns:a16="http://schemas.microsoft.com/office/drawing/2014/main" id="{5C6FE0A5-A220-929D-117B-EA61A5B6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954214"/>
            <a:ext cx="2667000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28ACA9D9-E89B-44D0-7224-0965DA16F3A4}"/>
              </a:ext>
            </a:extLst>
          </p:cNvPr>
          <p:cNvSpPr/>
          <p:nvPr/>
        </p:nvSpPr>
        <p:spPr>
          <a:xfrm>
            <a:off x="7077076" y="2955925"/>
            <a:ext cx="61912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>
            <a:extLst>
              <a:ext uri="{FF2B5EF4-FFF2-40B4-BE49-F238E27FC236}">
                <a16:creationId xmlns:a16="http://schemas.microsoft.com/office/drawing/2014/main" id="{A2B4083F-8694-4747-F420-1C141B40FC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en-US" altLang="ko-KR">
                <a:solidFill>
                  <a:schemeClr val="accent2"/>
                </a:solidFill>
              </a:rPr>
              <a:t>str() </a:t>
            </a:r>
            <a:r>
              <a:rPr lang="ko-KR" altLang="en-US">
                <a:solidFill>
                  <a:schemeClr val="accent2"/>
                </a:solidFill>
              </a:rPr>
              <a:t>함수 </a:t>
            </a:r>
            <a:r>
              <a:rPr lang="ko-KR" altLang="en-US"/>
              <a:t>사용</a:t>
            </a:r>
            <a:endParaRPr lang="en-US" altLang="ko-KR"/>
          </a:p>
          <a:p>
            <a:pPr lvl="1"/>
            <a:r>
              <a:rPr lang="ko-KR" altLang="en-US"/>
              <a:t>문자열로의 변환</a:t>
            </a:r>
          </a:p>
        </p:txBody>
      </p:sp>
      <p:sp>
        <p:nvSpPr>
          <p:cNvPr id="39939" name="제목 2">
            <a:extLst>
              <a:ext uri="{FF2B5EF4-FFF2-40B4-BE49-F238E27FC236}">
                <a16:creationId xmlns:a16="http://schemas.microsoft.com/office/drawing/2014/main" id="{C4337F2F-0101-620E-8727-C5826DF8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4462"/>
            <a:ext cx="10515600" cy="919163"/>
          </a:xfrm>
        </p:spPr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숫자를 문자열로 바꾸기</a:t>
            </a:r>
          </a:p>
        </p:txBody>
      </p:sp>
      <p:pic>
        <p:nvPicPr>
          <p:cNvPr id="39940" name="Picture 2">
            <a:extLst>
              <a:ext uri="{FF2B5EF4-FFF2-40B4-BE49-F238E27FC236}">
                <a16:creationId xmlns:a16="http://schemas.microsoft.com/office/drawing/2014/main" id="{AFECE1BD-7312-BFF5-26C4-0C40DA651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865314"/>
            <a:ext cx="4686300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3">
            <a:extLst>
              <a:ext uri="{FF2B5EF4-FFF2-40B4-BE49-F238E27FC236}">
                <a16:creationId xmlns:a16="http://schemas.microsoft.com/office/drawing/2014/main" id="{A6951BEE-FAE9-25EC-876E-10DEC6704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39" y="2452689"/>
            <a:ext cx="31654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10C8B0B2-7D67-A6E4-FF77-64D6263DA95D}"/>
              </a:ext>
            </a:extLst>
          </p:cNvPr>
          <p:cNvSpPr/>
          <p:nvPr/>
        </p:nvSpPr>
        <p:spPr>
          <a:xfrm>
            <a:off x="6629400" y="26670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>
            <a:extLst>
              <a:ext uri="{FF2B5EF4-FFF2-40B4-BE49-F238E27FC236}">
                <a16:creationId xmlns:a16="http://schemas.microsoft.com/office/drawing/2014/main" id="{2B340B4C-AD40-B56D-F40B-FEEC940D12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 sz="2000"/>
              <a:t>다음 이스케이프 문자 중 줄바꿈에 사용되는 것은</a:t>
            </a:r>
            <a:r>
              <a:rPr lang="en-US" altLang="ko-KR" sz="2000"/>
              <a:t>?</a:t>
            </a:r>
          </a:p>
          <a:p>
            <a:pPr lvl="1"/>
            <a:r>
              <a:rPr lang="en-US" altLang="ko-KR" sz="1800">
                <a:latin typeface="Calibri" panose="020F0502020204030204" pitchFamily="34" charset="0"/>
              </a:rPr>
              <a:t>\e</a:t>
            </a:r>
          </a:p>
          <a:p>
            <a:pPr lvl="1"/>
            <a:r>
              <a:rPr lang="en-US" altLang="ko-KR" sz="1800">
                <a:latin typeface="Calibri" panose="020F0502020204030204" pitchFamily="34" charset="0"/>
              </a:rPr>
              <a:t>\t</a:t>
            </a:r>
          </a:p>
          <a:p>
            <a:pPr lvl="1"/>
            <a:r>
              <a:rPr lang="en-US" altLang="ko-KR" sz="1800">
                <a:latin typeface="Calibri" panose="020F0502020204030204" pitchFamily="34" charset="0"/>
              </a:rPr>
              <a:t>\n</a:t>
            </a:r>
          </a:p>
          <a:p>
            <a:pPr lvl="1"/>
            <a:r>
              <a:rPr lang="en-US" altLang="ko-KR" sz="1800">
                <a:latin typeface="Calibri" panose="020F0502020204030204" pitchFamily="34" charset="0"/>
              </a:rPr>
              <a:t>\ \</a:t>
            </a:r>
            <a:endParaRPr lang="en-US" altLang="ko-KR" sz="1800"/>
          </a:p>
          <a:p>
            <a:endParaRPr lang="en-US" altLang="ko-KR" sz="2000"/>
          </a:p>
          <a:p>
            <a:r>
              <a:rPr lang="ko-KR" altLang="en-US" sz="2000"/>
              <a:t>다음 코드의 실행 결과를 예측하세요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inch </a:t>
            </a:r>
            <a:r>
              <a:rPr lang="ko-KR" altLang="en-US" sz="2000"/>
              <a:t>단위를 입력받아 </a:t>
            </a:r>
            <a:r>
              <a:rPr lang="en-US" altLang="ko-KR" sz="2000"/>
              <a:t>cm </a:t>
            </a:r>
            <a:r>
              <a:rPr lang="ko-KR" altLang="en-US" sz="2000"/>
              <a:t>단위 구하는 코드를 작성하세요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킬로그램 단위 입력받아 파운드 단위 구하는 코드를 작성하세요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원의 반지름 입력받아 원의 둘레와 넓이를 구하는 코드를 작성하세요</a:t>
            </a:r>
            <a:endParaRPr lang="en-US" altLang="ko-KR" sz="2000"/>
          </a:p>
        </p:txBody>
      </p:sp>
      <p:sp>
        <p:nvSpPr>
          <p:cNvPr id="40963" name="제목 2">
            <a:extLst>
              <a:ext uri="{FF2B5EF4-FFF2-40B4-BE49-F238E27FC236}">
                <a16:creationId xmlns:a16="http://schemas.microsoft.com/office/drawing/2014/main" id="{FD287EC4-4A82-7D1B-8FC8-B0A83B02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11138"/>
            <a:ext cx="10515600" cy="67151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16. </a:t>
            </a:r>
            <a:r>
              <a:rPr lang="ko-KR" altLang="en-US" dirty="0"/>
              <a:t>연습문제</a:t>
            </a:r>
          </a:p>
        </p:txBody>
      </p:sp>
      <p:pic>
        <p:nvPicPr>
          <p:cNvPr id="40964" name="Picture 2">
            <a:extLst>
              <a:ext uri="{FF2B5EF4-FFF2-40B4-BE49-F238E27FC236}">
                <a16:creationId xmlns:a16="http://schemas.microsoft.com/office/drawing/2014/main" id="{1D9A7FDA-7F4B-AE3A-5CC3-738B05C2B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3733800"/>
            <a:ext cx="35814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C7AB72-E0E7-2043-94CB-63236BB2E129}"/>
              </a:ext>
            </a:extLst>
          </p:cNvPr>
          <p:cNvSpPr txBox="1"/>
          <p:nvPr/>
        </p:nvSpPr>
        <p:spPr>
          <a:xfrm>
            <a:off x="3305175" y="3867150"/>
            <a:ext cx="3552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END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6889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(Cloud</a:t>
            </a:r>
            <a:r>
              <a:rPr lang="ko-KR" altLang="en-US" sz="3600" b="1" dirty="0"/>
              <a:t> 방식</a:t>
            </a:r>
            <a:r>
              <a:rPr lang="en-US" altLang="ko-KR" sz="3600" b="1" dirty="0"/>
              <a:t>-google Colab </a:t>
            </a:r>
            <a:r>
              <a:rPr lang="ko-KR" altLang="en-US" sz="3600" b="1" dirty="0"/>
              <a:t>기반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A6F5B-ECE3-3A77-93F5-B9F07D38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2" y="979092"/>
            <a:ext cx="2135187" cy="5643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546CB6-B17F-189D-CD33-B544254D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886" y="979092"/>
            <a:ext cx="5314597" cy="536594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BCB65A-E266-EAFD-D7E8-2467EE516C97}"/>
              </a:ext>
            </a:extLst>
          </p:cNvPr>
          <p:cNvSpPr/>
          <p:nvPr/>
        </p:nvSpPr>
        <p:spPr>
          <a:xfrm>
            <a:off x="2316429" y="3395043"/>
            <a:ext cx="482886" cy="8116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D0EB81-AF55-AE2C-7489-774736A281D2}"/>
              </a:ext>
            </a:extLst>
          </p:cNvPr>
          <p:cNvSpPr/>
          <p:nvPr/>
        </p:nvSpPr>
        <p:spPr>
          <a:xfrm>
            <a:off x="5762625" y="5267325"/>
            <a:ext cx="245745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F9FAE5-8DE9-9F13-ACEF-11F0F9C4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441" y="2147960"/>
            <a:ext cx="5020317" cy="19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1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D186BD-B722-FA32-B84A-93AF38D63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156" y="2233314"/>
            <a:ext cx="4524375" cy="2724150"/>
          </a:xfrm>
          <a:prstGeom prst="rect">
            <a:avLst/>
          </a:prstGeom>
        </p:spPr>
      </p:pic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(Cloud</a:t>
            </a:r>
            <a:r>
              <a:rPr lang="ko-KR" altLang="en-US" sz="3600" b="1" dirty="0"/>
              <a:t> 방식</a:t>
            </a:r>
            <a:r>
              <a:rPr lang="en-US" altLang="ko-KR" sz="3600" b="1" dirty="0"/>
              <a:t>-google Colab </a:t>
            </a:r>
            <a:r>
              <a:rPr lang="ko-KR" altLang="en-US" sz="3600" b="1" dirty="0"/>
              <a:t>기반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46CB6-B17F-189D-CD33-B544254D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0" y="1040737"/>
            <a:ext cx="5314597" cy="53659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D0EB81-AF55-AE2C-7489-774736A281D2}"/>
              </a:ext>
            </a:extLst>
          </p:cNvPr>
          <p:cNvSpPr/>
          <p:nvPr/>
        </p:nvSpPr>
        <p:spPr>
          <a:xfrm>
            <a:off x="2855039" y="5031024"/>
            <a:ext cx="2457450" cy="373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7EF8544-1CF5-FAAE-FA72-B90676401E58}"/>
              </a:ext>
            </a:extLst>
          </p:cNvPr>
          <p:cNvSpPr/>
          <p:nvPr/>
        </p:nvSpPr>
        <p:spPr>
          <a:xfrm>
            <a:off x="5532240" y="3189560"/>
            <a:ext cx="482886" cy="8116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0D3E0E-CF40-1F62-50A9-F2665B6B7836}"/>
              </a:ext>
            </a:extLst>
          </p:cNvPr>
          <p:cNvSpPr/>
          <p:nvPr/>
        </p:nvSpPr>
        <p:spPr>
          <a:xfrm>
            <a:off x="6715125" y="2287824"/>
            <a:ext cx="2540714" cy="373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8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>
            <a:extLst>
              <a:ext uri="{FF2B5EF4-FFF2-40B4-BE49-F238E27FC236}">
                <a16:creationId xmlns:a16="http://schemas.microsoft.com/office/drawing/2014/main" id="{C8965EB3-3DA2-BCA4-D8C3-10444F7E74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582400" cy="5715000"/>
          </a:xfrm>
        </p:spPr>
        <p:txBody>
          <a:bodyPr/>
          <a:lstStyle/>
          <a:p>
            <a:r>
              <a:rPr lang="en-US" altLang="ko-KR"/>
              <a:t>Visual Studio Code </a:t>
            </a:r>
            <a:r>
              <a:rPr lang="ko-KR" altLang="en-US"/>
              <a:t>홈페이지에서 다운로드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http://code.visualstudio.com</a:t>
            </a:r>
            <a:endParaRPr lang="en-US" altLang="ko-KR"/>
          </a:p>
          <a:p>
            <a:pPr lvl="1"/>
            <a:r>
              <a:rPr lang="en-US" altLang="ko-KR"/>
              <a:t>[Download for Windows] </a:t>
            </a:r>
          </a:p>
          <a:p>
            <a:endParaRPr lang="en-US" altLang="ko-KR"/>
          </a:p>
          <a:p>
            <a:r>
              <a:rPr lang="ko-KR" altLang="en-US"/>
              <a:t>설치 파일 저장한 후 실행</a:t>
            </a:r>
          </a:p>
        </p:txBody>
      </p:sp>
      <p:pic>
        <p:nvPicPr>
          <p:cNvPr id="11268" name="Picture 2">
            <a:extLst>
              <a:ext uri="{FF2B5EF4-FFF2-40B4-BE49-F238E27FC236}">
                <a16:creationId xmlns:a16="http://schemas.microsoft.com/office/drawing/2014/main" id="{B7F275DD-A914-8242-6690-1FFF583C7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3276600"/>
            <a:ext cx="39655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>
            <a:extLst>
              <a:ext uri="{FF2B5EF4-FFF2-40B4-BE49-F238E27FC236}">
                <a16:creationId xmlns:a16="http://schemas.microsoft.com/office/drawing/2014/main" id="{EE9DEDB9-5C04-1BAA-15E0-B51D05B0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76600"/>
            <a:ext cx="398303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40510E9-D547-ADA9-6CA9-1407D449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</a:t>
            </a:r>
            <a:endParaRPr lang="ko-KR" altLang="en-US" sz="36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>
            <a:extLst>
              <a:ext uri="{FF2B5EF4-FFF2-40B4-BE49-F238E27FC236}">
                <a16:creationId xmlns:a16="http://schemas.microsoft.com/office/drawing/2014/main" id="{C46FCC7C-DA0D-4D7A-998B-856F4BE20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582400" cy="5715000"/>
          </a:xfrm>
        </p:spPr>
        <p:txBody>
          <a:bodyPr/>
          <a:lstStyle/>
          <a:p>
            <a:r>
              <a:rPr lang="ko-KR" altLang="en-US"/>
              <a:t>윈도우에서 파일 만들기</a:t>
            </a:r>
            <a:endParaRPr lang="en-US" altLang="ko-KR"/>
          </a:p>
          <a:p>
            <a:pPr lvl="1"/>
            <a:r>
              <a:rPr lang="en-US" altLang="ko-KR"/>
              <a:t>Visual Studio Code </a:t>
            </a:r>
            <a:r>
              <a:rPr lang="ko-KR" altLang="en-US"/>
              <a:t>실행</a:t>
            </a:r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파일</a:t>
            </a:r>
            <a:r>
              <a:rPr lang="en-US" altLang="ko-KR"/>
              <a:t>] – [</a:t>
            </a:r>
            <a:r>
              <a:rPr lang="ko-KR" altLang="en-US"/>
              <a:t>새 파일</a:t>
            </a:r>
            <a:r>
              <a:rPr lang="en-US" altLang="ko-KR"/>
              <a:t>(N)] </a:t>
            </a:r>
            <a:r>
              <a:rPr lang="ko-KR" altLang="en-US"/>
              <a:t>메뉴 클릭 </a:t>
            </a:r>
            <a:r>
              <a:rPr lang="en-US" altLang="ko-KR"/>
              <a:t>(</a:t>
            </a:r>
            <a:r>
              <a:rPr lang="ko-KR" altLang="en-US"/>
              <a:t>단축키</a:t>
            </a:r>
            <a:r>
              <a:rPr lang="en-US" altLang="ko-KR"/>
              <a:t>: Ctrl + N)</a:t>
            </a:r>
            <a:endParaRPr lang="ko-KR" altLang="en-US"/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4AF64A0B-92C4-4A5B-077F-BCF67BB4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352676"/>
            <a:ext cx="7361238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8541E3-632F-147A-CC3C-62BB94F5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E810CE-F5BD-9791-1AAC-EEEFB938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419359"/>
            <a:ext cx="7534275" cy="40885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B3BC6C-D763-FFAE-71CF-9AB331B91E8D}"/>
              </a:ext>
            </a:extLst>
          </p:cNvPr>
          <p:cNvSpPr/>
          <p:nvPr/>
        </p:nvSpPr>
        <p:spPr>
          <a:xfrm>
            <a:off x="5204824" y="3242406"/>
            <a:ext cx="1247347" cy="373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472308-666D-65D3-0720-48E65F1C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110" y="3039330"/>
            <a:ext cx="2647950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>
            <a:extLst>
              <a:ext uri="{FF2B5EF4-FFF2-40B4-BE49-F238E27FC236}">
                <a16:creationId xmlns:a16="http://schemas.microsoft.com/office/drawing/2014/main" id="{6E113967-A068-5888-30AD-173CA73D9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582400" cy="5715000"/>
          </a:xfrm>
        </p:spPr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파일</a:t>
            </a:r>
            <a:r>
              <a:rPr lang="en-US" altLang="ko-KR"/>
              <a:t>] – [</a:t>
            </a:r>
            <a:r>
              <a:rPr lang="ko-KR" altLang="en-US"/>
              <a:t>저장</a:t>
            </a:r>
            <a:r>
              <a:rPr lang="en-US" altLang="ko-KR"/>
              <a:t>(S)] </a:t>
            </a:r>
            <a:r>
              <a:rPr lang="ko-KR" altLang="en-US"/>
              <a:t>메뉴 클릭</a:t>
            </a:r>
            <a:r>
              <a:rPr lang="en-US" altLang="ko-KR"/>
              <a:t>(</a:t>
            </a:r>
            <a:r>
              <a:rPr lang="ko-KR" altLang="en-US"/>
              <a:t>단축키</a:t>
            </a:r>
            <a:r>
              <a:rPr lang="en-US" altLang="ko-KR"/>
              <a:t>: Ctrl + S)</a:t>
            </a:r>
          </a:p>
          <a:p>
            <a:pPr lvl="1"/>
            <a:r>
              <a:rPr lang="ko-KR" altLang="en-US"/>
              <a:t>폴더 지정 후 </a:t>
            </a:r>
            <a:r>
              <a:rPr lang="en-US" altLang="ko-KR"/>
              <a:t>hello.py </a:t>
            </a:r>
            <a:r>
              <a:rPr lang="ko-KR" altLang="en-US"/>
              <a:t>이름으로 저장</a:t>
            </a:r>
          </a:p>
        </p:txBody>
      </p:sp>
      <p:pic>
        <p:nvPicPr>
          <p:cNvPr id="13316" name="Picture 2">
            <a:extLst>
              <a:ext uri="{FF2B5EF4-FFF2-40B4-BE49-F238E27FC236}">
                <a16:creationId xmlns:a16="http://schemas.microsoft.com/office/drawing/2014/main" id="{A3000E8A-2C9E-2DD0-9898-0CA99394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157"/>
            <a:ext cx="750093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181A3B2-F553-EE41-2237-559247B1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77754-2ACA-E4EE-2C2E-E7E2BC6D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48" y="2086125"/>
            <a:ext cx="6713676" cy="44126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>
            <a:extLst>
              <a:ext uri="{FF2B5EF4-FFF2-40B4-BE49-F238E27FC236}">
                <a16:creationId xmlns:a16="http://schemas.microsoft.com/office/drawing/2014/main" id="{357BAC26-8BA3-04DF-E292-58B8A1F9DF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582400" cy="5715000"/>
          </a:xfrm>
        </p:spPr>
        <p:txBody>
          <a:bodyPr/>
          <a:lstStyle/>
          <a:p>
            <a:r>
              <a:rPr lang="ko-KR" altLang="en-US"/>
              <a:t>파이썬 코드 입력</a:t>
            </a:r>
            <a:endParaRPr lang="en-US" altLang="ko-KR"/>
          </a:p>
          <a:p>
            <a:pPr lvl="1"/>
            <a:r>
              <a:rPr lang="en-US" altLang="ko-KR"/>
              <a:t>Print("Hello Coding Python") </a:t>
            </a:r>
            <a:r>
              <a:rPr lang="ko-KR" altLang="en-US"/>
              <a:t>입력  </a:t>
            </a:r>
            <a:endParaRPr lang="en-US" altLang="ko-KR"/>
          </a:p>
          <a:p>
            <a:pPr lvl="1"/>
            <a:r>
              <a:rPr lang="ko-KR" altLang="en-US"/>
              <a:t>입력 후 저장</a:t>
            </a:r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2C66270-775A-A222-68D4-A9D2F5E3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DAEBD3-AFF6-55CC-7AFC-A3C1A2F1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805" y="2106202"/>
            <a:ext cx="8639960" cy="42904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68F2A1-91B4-CD0D-DD5A-EE52F35B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809624"/>
            <a:ext cx="4924424" cy="440055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A1765AC-132C-BB52-2D38-39C85769DB80}"/>
              </a:ext>
            </a:extLst>
          </p:cNvPr>
          <p:cNvSpPr/>
          <p:nvPr/>
        </p:nvSpPr>
        <p:spPr>
          <a:xfrm>
            <a:off x="5267327" y="2671761"/>
            <a:ext cx="600075" cy="6762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9265CB-A3D3-EA65-2424-58E27020E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49" y="809624"/>
            <a:ext cx="5619751" cy="47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1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>
            <a:extLst>
              <a:ext uri="{FF2B5EF4-FFF2-40B4-BE49-F238E27FC236}">
                <a16:creationId xmlns:a16="http://schemas.microsoft.com/office/drawing/2014/main" id="{357C0957-DE6A-F8F8-00AF-7F261D796D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582400" cy="5715000"/>
          </a:xfrm>
        </p:spPr>
        <p:txBody>
          <a:bodyPr/>
          <a:lstStyle/>
          <a:p>
            <a:r>
              <a:rPr lang="en-US" altLang="ko-KR"/>
              <a:t>Visual Studio Code </a:t>
            </a:r>
            <a:r>
              <a:rPr lang="ko-KR" altLang="en-US"/>
              <a:t>확장 프로그램 설치</a:t>
            </a:r>
            <a:endParaRPr lang="en-US" altLang="ko-KR"/>
          </a:p>
          <a:p>
            <a:pPr lvl="1"/>
            <a:r>
              <a:rPr lang="ko-KR" altLang="en-US"/>
              <a:t>위 파일 저장 시 창 상단 메시지 표시</a:t>
            </a:r>
            <a:endParaRPr lang="en-US" altLang="ko-KR"/>
          </a:p>
          <a:p>
            <a:pPr lvl="2"/>
            <a:r>
              <a:rPr lang="en-US" altLang="ko-KR"/>
              <a:t>[</a:t>
            </a:r>
            <a:r>
              <a:rPr lang="ko-KR" altLang="en-US"/>
              <a:t>정보</a:t>
            </a:r>
            <a:r>
              <a:rPr lang="en-US" altLang="ko-KR"/>
              <a:t>] </a:t>
            </a:r>
            <a:r>
              <a:rPr lang="ko-KR" altLang="en-US"/>
              <a:t>이 파일 형식에 대해 </a:t>
            </a:r>
            <a:r>
              <a:rPr lang="en-US" altLang="ko-KR"/>
              <a:t>Python </a:t>
            </a:r>
            <a:r>
              <a:rPr lang="ko-KR" altLang="en-US"/>
              <a:t>확장이 권장됩니다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[</a:t>
            </a:r>
            <a:r>
              <a:rPr lang="ko-KR" altLang="en-US"/>
              <a:t>권장 사항 표시</a:t>
            </a:r>
            <a:r>
              <a:rPr lang="en-US" altLang="ko-KR"/>
              <a:t>] – [</a:t>
            </a:r>
            <a:r>
              <a:rPr lang="ko-KR" altLang="en-US"/>
              <a:t>확장</a:t>
            </a:r>
            <a:r>
              <a:rPr lang="en-US" altLang="ko-KR"/>
              <a:t>] – [Python] – [</a:t>
            </a:r>
            <a:r>
              <a:rPr lang="ko-KR" altLang="en-US"/>
              <a:t>설치</a:t>
            </a:r>
            <a:r>
              <a:rPr lang="en-US" altLang="ko-KR"/>
              <a:t>] </a:t>
            </a:r>
            <a:r>
              <a:rPr lang="ko-KR" altLang="en-US"/>
              <a:t>클릭</a:t>
            </a:r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ABDE3337-ED6B-9A21-E511-A2197D1C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651125"/>
            <a:ext cx="6978650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128D836-AB17-2650-93C8-8BF33E15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6A371B-D5D1-DA36-7160-8E3C95EB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2323921"/>
            <a:ext cx="5667375" cy="42987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204B2E-5D76-FDAD-4840-172B3C264897}"/>
              </a:ext>
            </a:extLst>
          </p:cNvPr>
          <p:cNvSpPr txBox="1"/>
          <p:nvPr/>
        </p:nvSpPr>
        <p:spPr>
          <a:xfrm>
            <a:off x="933450" y="831453"/>
            <a:ext cx="8820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https://velog.io/@ahnsanghyeon/VSCode%EC%97%90%EC%84%9C-Git-%EC%97%B0%EB%8F%99%ED%95%98%EA%B8%B0</a:t>
            </a:r>
            <a:r>
              <a:rPr lang="ko-KR" altLang="en-US" dirty="0"/>
              <a:t> 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46B5662-A434-EA93-2ABF-0807934B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 github</a:t>
            </a:r>
            <a:r>
              <a:rPr lang="ko-KR" altLang="en-US" sz="3600" b="1" dirty="0"/>
              <a:t>연동하기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B2312-2E72-712B-E69F-ECAAEEC4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5" y="1550888"/>
            <a:ext cx="8820151" cy="5071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6B1902-80B8-C117-5BF2-772EF9D30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662" y="2197219"/>
            <a:ext cx="45243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ko-KR" sz="1600" dirty="0"/>
              <a:t>윈도우용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설치 파일은 </a:t>
            </a:r>
            <a:r>
              <a:rPr lang="en-US" altLang="ko-KR" sz="1600" dirty="0"/>
              <a:t>32</a:t>
            </a:r>
            <a:r>
              <a:rPr lang="ko-KR" altLang="ko-KR" sz="1600" dirty="0"/>
              <a:t>비트</a:t>
            </a:r>
            <a:r>
              <a:rPr lang="en-US" altLang="ko-KR" sz="1600" dirty="0"/>
              <a:t>/64</a:t>
            </a:r>
            <a:r>
              <a:rPr lang="ko-KR" altLang="ko-KR" sz="1600" dirty="0"/>
              <a:t>비트용이 따로 배포</a:t>
            </a:r>
            <a:r>
              <a:rPr lang="ko-KR" altLang="en-US" sz="1600" dirty="0"/>
              <a:t>됨</a:t>
            </a:r>
            <a:endParaRPr lang="en-US" altLang="ko-KR" sz="1600" dirty="0"/>
          </a:p>
          <a:p>
            <a:pPr lvl="1"/>
            <a:r>
              <a:rPr lang="ko-KR" altLang="ko-KR" sz="1600" dirty="0"/>
              <a:t>어떤 버전을 사용할지 판단하기 위해서는</a:t>
            </a:r>
            <a:r>
              <a:rPr lang="en-US" altLang="ko-KR" sz="1600" dirty="0"/>
              <a:t> PC</a:t>
            </a:r>
            <a:r>
              <a:rPr lang="ko-KR" altLang="ko-KR" sz="1600" dirty="0"/>
              <a:t>에 탑재되어 있는 윈도우의 </a:t>
            </a:r>
            <a:r>
              <a:rPr lang="ko-KR" altLang="ko-KR" sz="1600" dirty="0" err="1"/>
              <a:t>아키텍쳐를</a:t>
            </a:r>
            <a:r>
              <a:rPr lang="ko-KR" altLang="ko-KR" sz="1600" dirty="0"/>
              <a:t> 파악하는 것이 필요</a:t>
            </a:r>
            <a:endParaRPr lang="en-US" altLang="ko-KR" sz="1600" dirty="0"/>
          </a:p>
          <a:p>
            <a:r>
              <a:rPr lang="ko-KR" altLang="en-US" sz="1600" dirty="0"/>
              <a:t>윈도우의 </a:t>
            </a:r>
            <a:r>
              <a:rPr lang="ko-KR" altLang="en-US" sz="1600" dirty="0" err="1"/>
              <a:t>아키텍쳐</a:t>
            </a:r>
            <a:r>
              <a:rPr lang="ko-KR" altLang="en-US" sz="1600" dirty="0"/>
              <a:t> 알아내기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ko-KR" sz="1600" dirty="0"/>
              <a:t>윈도우</a:t>
            </a:r>
            <a:r>
              <a:rPr lang="en-US" altLang="ko-KR" sz="1600" dirty="0"/>
              <a:t>]+[R] </a:t>
            </a:r>
            <a:r>
              <a:rPr lang="ko-KR" altLang="ko-KR" sz="1600" dirty="0"/>
              <a:t>키를 눌러 </a:t>
            </a:r>
            <a:r>
              <a:rPr lang="en-US" altLang="ko-KR" sz="1600" dirty="0"/>
              <a:t>&lt;</a:t>
            </a:r>
            <a:r>
              <a:rPr lang="ko-KR" altLang="ko-KR" sz="1600" dirty="0"/>
              <a:t>실행</a:t>
            </a:r>
            <a:r>
              <a:rPr lang="en-US" altLang="ko-KR" sz="1600" dirty="0"/>
              <a:t>&gt; </a:t>
            </a:r>
            <a:r>
              <a:rPr lang="ko-KR" altLang="ko-KR" sz="1600" dirty="0"/>
              <a:t>창</a:t>
            </a:r>
            <a:r>
              <a:rPr lang="en-US" altLang="ko-KR" sz="1600" dirty="0"/>
              <a:t> </a:t>
            </a:r>
            <a:r>
              <a:rPr lang="ko-KR" altLang="en-US" sz="1600" dirty="0"/>
              <a:t>표시</a:t>
            </a:r>
            <a:endParaRPr lang="en-US" altLang="ko-KR" sz="1600" dirty="0"/>
          </a:p>
          <a:p>
            <a:pPr lvl="1"/>
            <a:r>
              <a:rPr lang="en-US" altLang="ko-KR" sz="1600" dirty="0"/>
              <a:t>&lt;</a:t>
            </a:r>
            <a:r>
              <a:rPr lang="ko-KR" altLang="ko-KR" sz="1600" dirty="0"/>
              <a:t>실행</a:t>
            </a:r>
            <a:r>
              <a:rPr lang="en-US" altLang="ko-KR" sz="1600" dirty="0"/>
              <a:t>&gt; </a:t>
            </a:r>
            <a:r>
              <a:rPr lang="ko-KR" altLang="ko-KR" sz="1600" dirty="0"/>
              <a:t>창이 나타나면 </a:t>
            </a:r>
            <a:r>
              <a:rPr lang="en-US" altLang="ko-KR" sz="1600" dirty="0"/>
              <a:t>[</a:t>
            </a:r>
            <a:r>
              <a:rPr lang="ko-KR" altLang="ko-KR" sz="1600" dirty="0"/>
              <a:t>열기</a:t>
            </a:r>
            <a:r>
              <a:rPr lang="en-US" altLang="ko-KR" sz="1600" dirty="0"/>
              <a:t>] </a:t>
            </a:r>
            <a:r>
              <a:rPr lang="ko-KR" altLang="ko-KR" sz="1600" dirty="0"/>
              <a:t>입력 상자에 </a:t>
            </a:r>
            <a:r>
              <a:rPr lang="en-US" altLang="ko-KR" sz="1600" dirty="0"/>
              <a:t>“</a:t>
            </a:r>
            <a:r>
              <a:rPr lang="en-US" altLang="ko-KR" sz="1600" dirty="0" err="1"/>
              <a:t>cmd</a:t>
            </a:r>
            <a:r>
              <a:rPr lang="en-US" altLang="ko-KR" sz="1600" dirty="0"/>
              <a:t>”</a:t>
            </a:r>
            <a:r>
              <a:rPr lang="ko-KR" altLang="ko-KR" sz="1600" dirty="0"/>
              <a:t>를 입력하고 </a:t>
            </a:r>
            <a:r>
              <a:rPr lang="en-US" altLang="ko-KR" sz="1600" dirty="0"/>
              <a:t>[</a:t>
            </a:r>
            <a:r>
              <a:rPr lang="ko-KR" altLang="ko-KR" sz="1600" dirty="0"/>
              <a:t>확인</a:t>
            </a:r>
            <a:r>
              <a:rPr lang="en-US" altLang="ko-KR" sz="1600" dirty="0"/>
              <a:t>] </a:t>
            </a:r>
            <a:r>
              <a:rPr lang="ko-KR" altLang="ko-KR" sz="1600" dirty="0"/>
              <a:t>버튼을 클릭</a:t>
            </a:r>
            <a:endParaRPr lang="en-US" altLang="ko-KR" sz="1600" dirty="0"/>
          </a:p>
          <a:p>
            <a:pPr lvl="1"/>
            <a:r>
              <a:rPr lang="ko-KR" altLang="ko-KR" sz="1600" dirty="0" err="1"/>
              <a:t>명령행</a:t>
            </a:r>
            <a:r>
              <a:rPr lang="ko-KR" altLang="ko-KR" sz="1600" dirty="0"/>
              <a:t> 프롬프트가 나타나면 </a:t>
            </a:r>
            <a:r>
              <a:rPr lang="en-US" altLang="ko-KR" sz="1600" dirty="0"/>
              <a:t>“wmic </a:t>
            </a:r>
            <a:r>
              <a:rPr lang="en-US" altLang="ko-KR" sz="1600" dirty="0" err="1"/>
              <a:t>os</a:t>
            </a:r>
            <a:r>
              <a:rPr lang="en-US" altLang="ko-KR" sz="1600" dirty="0"/>
              <a:t> get </a:t>
            </a:r>
            <a:r>
              <a:rPr lang="en-US" altLang="ko-KR" sz="1600" dirty="0" err="1"/>
              <a:t>osarchitecture</a:t>
            </a:r>
            <a:r>
              <a:rPr lang="en-US" altLang="ko-KR" sz="1600" dirty="0"/>
              <a:t>” </a:t>
            </a:r>
            <a:r>
              <a:rPr lang="ko-KR" altLang="ko-KR" sz="1600" dirty="0"/>
              <a:t>명령을 타이프하고 </a:t>
            </a:r>
            <a:r>
              <a:rPr lang="ko-KR" altLang="ko-KR" sz="1600" dirty="0" err="1"/>
              <a:t>엔터를</a:t>
            </a:r>
            <a:r>
              <a:rPr lang="ko-KR" altLang="ko-KR" sz="1600" dirty="0"/>
              <a:t> 입력</a:t>
            </a:r>
            <a:endParaRPr lang="en-US" altLang="ko-KR" sz="1600" dirty="0"/>
          </a:p>
          <a:p>
            <a:pPr lvl="1"/>
            <a:endParaRPr lang="ko-KR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오래된 방식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400" y="3443416"/>
            <a:ext cx="6553200" cy="2881184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133600" y="4572000"/>
            <a:ext cx="1981200" cy="7620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4F601B-4AC1-2596-8BA5-BF3CC336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80610"/>
            <a:ext cx="10294706" cy="6296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56AA9-B719-A0A0-B006-700DEAA2A8D5}"/>
              </a:ext>
            </a:extLst>
          </p:cNvPr>
          <p:cNvSpPr txBox="1"/>
          <p:nvPr/>
        </p:nvSpPr>
        <p:spPr>
          <a:xfrm>
            <a:off x="4972906" y="458992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https://github.com/jungsoft97/pythonProgramming.git</a:t>
            </a:r>
          </a:p>
        </p:txBody>
      </p:sp>
    </p:spTree>
    <p:extLst>
      <p:ext uri="{BB962C8B-B14F-4D97-AF65-F5344CB8AC3E}">
        <p14:creationId xmlns:p14="http://schemas.microsoft.com/office/powerpoint/2010/main" val="701457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32029D-043E-96A8-8EDD-EB1A603EA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967"/>
            <a:ext cx="12192000" cy="4944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A020DB-0A3D-42F1-1702-9166ED3A7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990850"/>
            <a:ext cx="94107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프로그램, 프로그래밍, 코딩 이해하기"/>
          <p:cNvSpPr txBox="1"/>
          <p:nvPr/>
        </p:nvSpPr>
        <p:spPr>
          <a:xfrm>
            <a:off x="733154" y="3025044"/>
            <a:ext cx="10725693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프로그램, 프로그래밍, 코딩 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이해하기</a:t>
            </a:r>
          </a:p>
        </p:txBody>
      </p:sp>
    </p:spTree>
    <p:extLst>
      <p:ext uri="{BB962C8B-B14F-4D97-AF65-F5344CB8AC3E}">
        <p14:creationId xmlns:p14="http://schemas.microsoft.com/office/powerpoint/2010/main" val="16835850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프로그램이란,…"/>
          <p:cNvSpPr txBox="1">
            <a:spLocks noGrp="1"/>
          </p:cNvSpPr>
          <p:nvPr>
            <p:ph type="body" idx="22"/>
          </p:nvPr>
        </p:nvSpPr>
        <p:spPr>
          <a:xfrm>
            <a:off x="128536" y="1272684"/>
            <a:ext cx="11934930" cy="1677382"/>
          </a:xfrm>
          <a:prstGeom prst="rect">
            <a:avLst/>
          </a:prstGeom>
        </p:spPr>
        <p:txBody>
          <a:bodyPr/>
          <a:lstStyle/>
          <a:p>
            <a:pPr>
              <a:defRPr sz="75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7200" b="1" dirty="0" err="1">
                <a:solidFill>
                  <a:srgbClr val="DD9043"/>
                </a:solidFill>
              </a:rPr>
              <a:t>프로그램</a:t>
            </a:r>
            <a:r>
              <a:rPr sz="3200" dirty="0" err="1">
                <a:latin typeface="Noto Sans KR Regular"/>
                <a:ea typeface="Noto Sans KR Regular"/>
                <a:cs typeface="Noto Sans KR Regular"/>
                <a:sym typeface="Noto Sans KR Regular"/>
              </a:rPr>
              <a:t>이란</a:t>
            </a:r>
            <a:r>
              <a:rPr sz="3200" dirty="0">
                <a:latin typeface="Noto Sans KR Regular"/>
                <a:ea typeface="Noto Sans KR Regular"/>
                <a:cs typeface="Noto Sans KR Regular"/>
                <a:sym typeface="Noto Sans KR Regular"/>
              </a:rPr>
              <a:t>, </a:t>
            </a:r>
          </a:p>
          <a:p>
            <a:pPr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200" dirty="0" err="1"/>
              <a:t>특정</a:t>
            </a:r>
            <a:r>
              <a:rPr sz="3200" dirty="0"/>
              <a:t> </a:t>
            </a:r>
            <a:r>
              <a:rPr sz="3200" dirty="0" err="1"/>
              <a:t>작업을</a:t>
            </a:r>
            <a:r>
              <a:rPr sz="3200" dirty="0"/>
              <a:t> </a:t>
            </a:r>
            <a:r>
              <a:rPr sz="3200" dirty="0" err="1"/>
              <a:t>수행하는</a:t>
            </a:r>
            <a:r>
              <a:rPr sz="3200" dirty="0"/>
              <a:t> </a:t>
            </a:r>
            <a:r>
              <a:rPr sz="3200" dirty="0" err="1"/>
              <a:t>일련의</a:t>
            </a:r>
            <a:r>
              <a:rPr sz="3200" dirty="0"/>
              <a:t> </a:t>
            </a:r>
            <a:r>
              <a:rPr sz="3200" dirty="0" err="1"/>
              <a:t>명령어들의</a:t>
            </a:r>
            <a:r>
              <a:rPr sz="3200" dirty="0"/>
              <a:t> </a:t>
            </a:r>
            <a:r>
              <a:rPr sz="3200" dirty="0" err="1"/>
              <a:t>모음</a:t>
            </a:r>
            <a:endParaRPr sz="3200"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805" y="4158972"/>
            <a:ext cx="1482517" cy="1114822"/>
          </a:xfrm>
          <a:prstGeom prst="rect">
            <a:avLst/>
          </a:prstGeom>
          <a:ln w="3175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912" y="4158972"/>
            <a:ext cx="1103508" cy="1114882"/>
          </a:xfrm>
          <a:prstGeom prst="rect">
            <a:avLst/>
          </a:prstGeom>
          <a:ln w="3175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826" y="4158972"/>
            <a:ext cx="2233895" cy="1114822"/>
          </a:xfrm>
          <a:prstGeom prst="rect">
            <a:avLst/>
          </a:prstGeom>
          <a:ln w="3175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561" y="4158972"/>
            <a:ext cx="642635" cy="1114822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67730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프로그래밍(=코딩)이란,…"/>
          <p:cNvSpPr txBox="1">
            <a:spLocks noGrp="1"/>
          </p:cNvSpPr>
          <p:nvPr>
            <p:ph type="body" idx="22"/>
          </p:nvPr>
        </p:nvSpPr>
        <p:spPr>
          <a:xfrm>
            <a:off x="128536" y="1149572"/>
            <a:ext cx="11934930" cy="1923604"/>
          </a:xfrm>
          <a:prstGeom prst="rect">
            <a:avLst/>
          </a:prstGeom>
        </p:spPr>
        <p:txBody>
          <a:bodyPr/>
          <a:lstStyle/>
          <a:p>
            <a:pPr>
              <a:defRPr sz="75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6600" b="1" dirty="0" err="1">
                <a:solidFill>
                  <a:srgbClr val="DD9043"/>
                </a:solidFill>
              </a:rPr>
              <a:t>프로그래밍</a:t>
            </a:r>
            <a:r>
              <a:rPr sz="6600" b="1" dirty="0">
                <a:solidFill>
                  <a:srgbClr val="DD9043"/>
                </a:solidFill>
              </a:rPr>
              <a:t>(=</a:t>
            </a:r>
            <a:r>
              <a:rPr sz="6600" b="1" dirty="0" err="1">
                <a:solidFill>
                  <a:srgbClr val="DD9043"/>
                </a:solidFill>
              </a:rPr>
              <a:t>코딩</a:t>
            </a:r>
            <a:r>
              <a:rPr sz="6600" b="1" dirty="0">
                <a:solidFill>
                  <a:srgbClr val="DD9043"/>
                </a:solidFill>
              </a:rPr>
              <a:t>)</a:t>
            </a:r>
            <a:r>
              <a:rPr sz="5400" dirty="0" err="1">
                <a:latin typeface="Noto Sans KR Regular"/>
                <a:ea typeface="Noto Sans KR Regular"/>
                <a:cs typeface="Noto Sans KR Regular"/>
                <a:sym typeface="Noto Sans KR Regular"/>
              </a:rPr>
              <a:t>이란</a:t>
            </a:r>
            <a:r>
              <a:rPr sz="5400" dirty="0">
                <a:latin typeface="Noto Sans KR Regular"/>
                <a:ea typeface="Noto Sans KR Regular"/>
                <a:cs typeface="Noto Sans KR Regular"/>
                <a:sym typeface="Noto Sans KR Regular"/>
              </a:rPr>
              <a:t>,</a:t>
            </a:r>
          </a:p>
          <a:p>
            <a:pPr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400" dirty="0" err="1"/>
              <a:t>프로그램을</a:t>
            </a:r>
            <a:r>
              <a:rPr sz="5400" dirty="0"/>
              <a:t> </a:t>
            </a:r>
            <a:r>
              <a:rPr sz="5400" dirty="0" err="1"/>
              <a:t>만드는</a:t>
            </a:r>
            <a:r>
              <a:rPr sz="5400" dirty="0"/>
              <a:t> </a:t>
            </a:r>
            <a:r>
              <a:rPr sz="5400" dirty="0" err="1"/>
              <a:t>일련의</a:t>
            </a:r>
            <a:r>
              <a:rPr sz="5400" dirty="0"/>
              <a:t> </a:t>
            </a:r>
            <a:r>
              <a:rPr sz="5400" dirty="0" err="1"/>
              <a:t>과정</a:t>
            </a:r>
            <a:endParaRPr sz="5400" dirty="0"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53" y="3686175"/>
            <a:ext cx="9300054" cy="98119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899722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프로그래머란,…"/>
          <p:cNvSpPr txBox="1">
            <a:spLocks noGrp="1"/>
          </p:cNvSpPr>
          <p:nvPr>
            <p:ph type="body" idx="22"/>
          </p:nvPr>
        </p:nvSpPr>
        <p:spPr>
          <a:xfrm>
            <a:off x="561975" y="1257294"/>
            <a:ext cx="7915173" cy="1708160"/>
          </a:xfrm>
          <a:prstGeom prst="rect">
            <a:avLst/>
          </a:prstGeom>
        </p:spPr>
        <p:txBody>
          <a:bodyPr/>
          <a:lstStyle/>
          <a:p>
            <a:pPr>
              <a:defRPr sz="75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6600" b="1" dirty="0" err="1">
                <a:solidFill>
                  <a:srgbClr val="DD9043"/>
                </a:solidFill>
              </a:rPr>
              <a:t>프로그래머</a:t>
            </a:r>
            <a:r>
              <a:rPr sz="4000" dirty="0" err="1">
                <a:latin typeface="Noto Sans KR Regular"/>
                <a:ea typeface="Noto Sans KR Regular"/>
                <a:cs typeface="Noto Sans KR Regular"/>
                <a:sym typeface="Noto Sans KR Regular"/>
              </a:rPr>
              <a:t>란</a:t>
            </a:r>
            <a:r>
              <a:rPr sz="4000" dirty="0">
                <a:latin typeface="Noto Sans KR Regular"/>
                <a:ea typeface="Noto Sans KR Regular"/>
                <a:cs typeface="Noto Sans KR Regular"/>
                <a:sym typeface="Noto Sans KR Regular"/>
              </a:rPr>
              <a:t>, </a:t>
            </a:r>
            <a:endParaRPr sz="4000" dirty="0">
              <a:solidFill>
                <a:srgbClr val="DD9043"/>
              </a:solidFill>
              <a:latin typeface="Noto Sans KR Regular"/>
              <a:ea typeface="Noto Sans KR Regular"/>
              <a:cs typeface="Noto Sans KR Regular"/>
              <a:sym typeface="Noto Sans KR Regular"/>
            </a:endParaRPr>
          </a:p>
          <a:p>
            <a:pPr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4000" dirty="0" err="1"/>
              <a:t>프로그래밍을</a:t>
            </a:r>
            <a:r>
              <a:rPr sz="4000" dirty="0"/>
              <a:t> </a:t>
            </a:r>
            <a:r>
              <a:rPr sz="4000" dirty="0" err="1"/>
              <a:t>하는</a:t>
            </a:r>
            <a:r>
              <a:rPr sz="4000" dirty="0"/>
              <a:t> </a:t>
            </a:r>
            <a:r>
              <a:rPr sz="4000" dirty="0" err="1"/>
              <a:t>사람</a:t>
            </a:r>
            <a:endParaRPr sz="4000" dirty="0"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267" y="3774128"/>
            <a:ext cx="2873466" cy="218616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278293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프로그래밍을 배워야 하는 이유"/>
          <p:cNvSpPr txBox="1"/>
          <p:nvPr/>
        </p:nvSpPr>
        <p:spPr>
          <a:xfrm>
            <a:off x="1589158" y="3025044"/>
            <a:ext cx="9013686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b="1" kern="0" dirty="0" err="1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프로그래밍</a:t>
            </a:r>
            <a:r>
              <a:rPr sz="5000" kern="0" dirty="0" err="1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을</a:t>
            </a:r>
            <a:r>
              <a:rPr sz="5000" kern="0" dirty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 dirty="0" err="1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배워야</a:t>
            </a:r>
            <a:r>
              <a:rPr sz="5000" kern="0" dirty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 dirty="0" err="1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하는</a:t>
            </a:r>
            <a:r>
              <a:rPr sz="5000" kern="0" dirty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 dirty="0" err="1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이유</a:t>
            </a:r>
            <a:endParaRPr sz="5000" kern="0" dirty="0">
              <a:solidFill>
                <a:srgbClr val="B4B4B4"/>
              </a:solidFill>
              <a:latin typeface="Noto Sans KR Regular"/>
              <a:ea typeface="Noto Sans KR Regular"/>
              <a:sym typeface="Noto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2688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(feat. 애플 스티브 잡스, 마이크로소프트 빌 게이츠)"/>
          <p:cNvSpPr txBox="1"/>
          <p:nvPr/>
        </p:nvSpPr>
        <p:spPr>
          <a:xfrm>
            <a:off x="2231568" y="2174273"/>
            <a:ext cx="7481215" cy="4231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(feat. 애플 </a:t>
            </a:r>
            <a:r>
              <a:rPr sz="2500" kern="0">
                <a:solidFill>
                  <a:srgbClr val="53535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스티브 잡스, </a:t>
            </a: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마이크로소프트 </a:t>
            </a:r>
            <a:r>
              <a:rPr sz="2500" kern="0">
                <a:solidFill>
                  <a:srgbClr val="53535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빌 게이츠)</a:t>
            </a:r>
          </a:p>
        </p:txBody>
      </p:sp>
      <p:sp>
        <p:nvSpPr>
          <p:cNvPr id="147" name="&quot;코딩을 배워야 합니다!&quot;"/>
          <p:cNvSpPr txBox="1"/>
          <p:nvPr/>
        </p:nvSpPr>
        <p:spPr>
          <a:xfrm>
            <a:off x="2408386" y="1149317"/>
            <a:ext cx="6929782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00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/>
            <a:r>
              <a:rPr sz="5000" b="1" kern="0" dirty="0"/>
              <a:t>"</a:t>
            </a:r>
            <a:r>
              <a:rPr sz="5000" b="1" kern="0" dirty="0" err="1"/>
              <a:t>코딩을</a:t>
            </a:r>
            <a:r>
              <a:rPr sz="5000" b="1" kern="0" dirty="0"/>
              <a:t> </a:t>
            </a:r>
            <a:r>
              <a:rPr sz="5000" b="1" kern="0" dirty="0" err="1"/>
              <a:t>배워야</a:t>
            </a:r>
            <a:r>
              <a:rPr sz="5000" b="1" kern="0" dirty="0"/>
              <a:t> </a:t>
            </a:r>
            <a:r>
              <a:rPr sz="5000" b="1" kern="0" dirty="0" err="1"/>
              <a:t>합니다</a:t>
            </a:r>
            <a:r>
              <a:rPr sz="5000" b="1" kern="0" dirty="0"/>
              <a:t>!"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B99B8-F92B-C6F7-473F-E8D90E54C7A5}"/>
              </a:ext>
            </a:extLst>
          </p:cNvPr>
          <p:cNvSpPr txBox="1"/>
          <p:nvPr/>
        </p:nvSpPr>
        <p:spPr>
          <a:xfrm>
            <a:off x="2724150" y="3059668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코딩은 생각하는 방법을 가르쳐주기 때문입니다</a:t>
            </a:r>
            <a:r>
              <a:rPr lang="en-US" altLang="ko-KR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! –</a:t>
            </a:r>
            <a:r>
              <a:rPr lang="ko-KR" altLang="en-US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스티브 잡스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B1FE25-4209-2FAD-E83B-A8EC9B42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37" y="4095750"/>
            <a:ext cx="3209925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D618A3-AD43-C7F4-6D21-60525C270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4333875"/>
            <a:ext cx="75342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005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14년간 휴대 전화 분야 세계 시장 점유율 1위 노키아의 몰락"/>
          <p:cNvSpPr txBox="1"/>
          <p:nvPr/>
        </p:nvSpPr>
        <p:spPr>
          <a:xfrm>
            <a:off x="1282984" y="4602479"/>
            <a:ext cx="9626033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14년간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휴대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전화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분야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세계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시장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점유율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1위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노키아의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몰락</a:t>
            </a:r>
            <a:endParaRPr sz="3750" b="1" kern="0" dirty="0">
              <a:solidFill>
                <a:srgbClr val="DD9043"/>
              </a:solidFill>
              <a:latin typeface="Noto Sans KR Bold"/>
              <a:ea typeface="Noto Sans KR Bold"/>
              <a:sym typeface="Noto Sans KR Bold"/>
            </a:endParaRP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403" y="1828054"/>
            <a:ext cx="5905194" cy="219902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29857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무료 메시지 서비스를 시작으로  여러 산업에서 활약중인 카카오의 성장"/>
          <p:cNvSpPr txBox="1"/>
          <p:nvPr/>
        </p:nvSpPr>
        <p:spPr>
          <a:xfrm>
            <a:off x="437400" y="4602479"/>
            <a:ext cx="11317201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무료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메시지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서비스를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시작으로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여러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산업에서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활약중인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카카오의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성장</a:t>
            </a:r>
            <a:endParaRPr sz="3750" b="1" kern="0" dirty="0">
              <a:solidFill>
                <a:srgbClr val="DD9043"/>
              </a:solidFill>
              <a:latin typeface="Noto Sans KR Bold"/>
              <a:ea typeface="Noto Sans KR Bold"/>
              <a:sym typeface="Noto Sans KR Bold"/>
            </a:endParaRP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452" y="2286835"/>
            <a:ext cx="6601096" cy="151564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57236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 err="1"/>
              <a:t>파이썬</a:t>
            </a:r>
            <a:r>
              <a:rPr lang="ko-KR" altLang="en-US" sz="1600" dirty="0"/>
              <a:t> 다운로드 링크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2"/>
              </a:rPr>
              <a:t>https://www.python.org/downloads/windows/</a:t>
            </a:r>
            <a:endParaRPr lang="ko-KR" altLang="ko-KR" sz="1600" dirty="0"/>
          </a:p>
          <a:p>
            <a:endParaRPr lang="ko-KR" altLang="en-US" sz="16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438400" y="1499072"/>
            <a:ext cx="3581400" cy="2387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2743200" y="2849881"/>
            <a:ext cx="2062480" cy="1593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966210" y="1733868"/>
            <a:ext cx="1977390" cy="478155"/>
          </a:xfrm>
          <a:prstGeom prst="wedgeRoundRectCallout">
            <a:avLst>
              <a:gd name="adj1" fmla="val -63837"/>
              <a:gd name="adj2" fmla="val 1827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부분을 클릭</a:t>
            </a:r>
            <a:r>
              <a:rPr 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936490" y="3366941"/>
            <a:ext cx="5731510" cy="3103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오른쪽 화살표 2"/>
          <p:cNvSpPr/>
          <p:nvPr/>
        </p:nvSpPr>
        <p:spPr>
          <a:xfrm rot="2322770">
            <a:off x="5282023" y="2938215"/>
            <a:ext cx="1219200" cy="83819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53845" y="6010447"/>
            <a:ext cx="2062480" cy="1593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578275" y="5628176"/>
            <a:ext cx="1977390" cy="297180"/>
          </a:xfrm>
          <a:prstGeom prst="wedgeRoundRectCallout">
            <a:avLst>
              <a:gd name="adj1" fmla="val -72624"/>
              <a:gd name="adj2" fmla="val 901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64</a:t>
            </a:r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비트 윈도우용 설치 파일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153845" y="6255557"/>
            <a:ext cx="2062480" cy="1593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557320" y="6191422"/>
            <a:ext cx="1977390" cy="254635"/>
          </a:xfrm>
          <a:prstGeom prst="wedgeRoundRectCallout">
            <a:avLst>
              <a:gd name="adj1" fmla="val -72086"/>
              <a:gd name="adj2" fmla="val 68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32</a:t>
            </a:r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비트 윈도우용 설치 파일</a:t>
            </a:r>
          </a:p>
        </p:txBody>
      </p:sp>
    </p:spTree>
    <p:extLst>
      <p:ext uri="{BB962C8B-B14F-4D97-AF65-F5344CB8AC3E}">
        <p14:creationId xmlns:p14="http://schemas.microsoft.com/office/powerpoint/2010/main" val="1306563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난공불락이었던 바둑계를 제패한 알파고의 등장"/>
          <p:cNvSpPr txBox="1"/>
          <p:nvPr/>
        </p:nvSpPr>
        <p:spPr>
          <a:xfrm>
            <a:off x="2148606" y="4608829"/>
            <a:ext cx="789479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난공불락이었던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바둑계를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제패한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알파고의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등장</a:t>
            </a:r>
            <a:endParaRPr sz="3750" b="1" kern="0" dirty="0">
              <a:solidFill>
                <a:srgbClr val="DD9043"/>
              </a:solidFill>
              <a:latin typeface="Noto Sans KR Bold"/>
              <a:ea typeface="Noto Sans KR Bold"/>
              <a:sym typeface="Noto Sans KR Bold"/>
            </a:endParaRP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52" y="1425027"/>
            <a:ext cx="5422097" cy="272944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1809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포브스 선정 2019년 가장 가치 있는 브랜드 Top 5"/>
          <p:cNvSpPr txBox="1"/>
          <p:nvPr/>
        </p:nvSpPr>
        <p:spPr>
          <a:xfrm>
            <a:off x="2067654" y="4602479"/>
            <a:ext cx="8056693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포브스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선정</a:t>
            </a:r>
            <a:r>
              <a:rPr sz="2500" b="1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2019년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가장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가치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있는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브랜드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Top 5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36" y="845262"/>
            <a:ext cx="4446128" cy="3266788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7521408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'모두가 프로그래밍 전문가가 되어야 할까?'"/>
          <p:cNvSpPr txBox="1"/>
          <p:nvPr/>
        </p:nvSpPr>
        <p:spPr>
          <a:xfrm>
            <a:off x="1401606" y="1333699"/>
            <a:ext cx="9388789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750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/>
            <a:r>
              <a:rPr sz="3750" b="1" kern="0" dirty="0"/>
              <a:t>'</a:t>
            </a:r>
            <a:r>
              <a:rPr sz="3750" b="1" kern="0" dirty="0" err="1"/>
              <a:t>모두가</a:t>
            </a:r>
            <a:r>
              <a:rPr sz="3750" b="1" kern="0" dirty="0"/>
              <a:t> </a:t>
            </a:r>
            <a:r>
              <a:rPr sz="3750" b="1" kern="0" dirty="0" err="1"/>
              <a:t>프로그래밍</a:t>
            </a:r>
            <a:r>
              <a:rPr sz="3750" b="1" kern="0" dirty="0"/>
              <a:t> </a:t>
            </a:r>
            <a:r>
              <a:rPr sz="3750" b="1" kern="0" dirty="0" err="1"/>
              <a:t>전문가가</a:t>
            </a:r>
            <a:r>
              <a:rPr sz="3750" b="1" kern="0" dirty="0"/>
              <a:t> </a:t>
            </a:r>
            <a:r>
              <a:rPr sz="3750" b="1" kern="0" dirty="0" err="1"/>
              <a:t>되어야</a:t>
            </a:r>
            <a:r>
              <a:rPr sz="3750" b="1" kern="0" dirty="0"/>
              <a:t> </a:t>
            </a:r>
            <a:r>
              <a:rPr sz="3750" b="1" kern="0" dirty="0" err="1"/>
              <a:t>할까</a:t>
            </a:r>
            <a:r>
              <a:rPr sz="3750" b="1" kern="0" dirty="0"/>
              <a:t>?'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59" y="3176115"/>
            <a:ext cx="6835882" cy="233644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027108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'모두가 프로그래밍 전문가가 되어야 할까?'"/>
          <p:cNvSpPr txBox="1"/>
          <p:nvPr/>
        </p:nvSpPr>
        <p:spPr>
          <a:xfrm>
            <a:off x="1401606" y="1333699"/>
            <a:ext cx="9388789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750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/>
            <a:r>
              <a:rPr sz="3750" kern="0"/>
              <a:t>'모두가 프로그래밍 전문가가 되어야 할까?'</a:t>
            </a:r>
          </a:p>
        </p:txBody>
      </p:sp>
      <p:sp>
        <p:nvSpPr>
          <p:cNvPr id="166" name="'모두가 프로그래밍 전문가가 되어야 할까?'"/>
          <p:cNvSpPr txBox="1"/>
          <p:nvPr/>
        </p:nvSpPr>
        <p:spPr>
          <a:xfrm>
            <a:off x="1401606" y="1333699"/>
            <a:ext cx="9388789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7500" strike="sngStrike">
                <a:solidFill>
                  <a:srgbClr val="B4B4B4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/>
            <a:r>
              <a:rPr sz="3750" kern="0"/>
              <a:t>'모두가 프로그래밍 전문가가 되어야 할까?'</a:t>
            </a:r>
          </a:p>
        </p:txBody>
      </p:sp>
      <p:sp>
        <p:nvSpPr>
          <p:cNvPr id="167" name="프로그래밍을 알면 세상의 변화에 빠르게 대응할 수 있다!"/>
          <p:cNvSpPr txBox="1"/>
          <p:nvPr/>
        </p:nvSpPr>
        <p:spPr>
          <a:xfrm>
            <a:off x="1125889" y="3892799"/>
            <a:ext cx="9940222" cy="7234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lnSpc>
                <a:spcPct val="130000"/>
              </a:lnSpc>
              <a:defRPr sz="75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프로그래밍을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알면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세상의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변화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에</a:t>
            </a:r>
            <a:r>
              <a:rPr sz="3750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빠르게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대응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할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수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있다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010625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프로그래밍을 하려면 알아야 하는 것들"/>
          <p:cNvSpPr txBox="1"/>
          <p:nvPr/>
        </p:nvSpPr>
        <p:spPr>
          <a:xfrm>
            <a:off x="520756" y="3025044"/>
            <a:ext cx="11150488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프로그래밍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을 하려면 알아야 하는 것들</a:t>
            </a:r>
          </a:p>
        </p:txBody>
      </p:sp>
    </p:spTree>
    <p:extLst>
      <p:ext uri="{BB962C8B-B14F-4D97-AF65-F5344CB8AC3E}">
        <p14:creationId xmlns:p14="http://schemas.microsoft.com/office/powerpoint/2010/main" val="314230304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838" y="1149535"/>
            <a:ext cx="4186325" cy="2416876"/>
          </a:xfrm>
          <a:prstGeom prst="rect">
            <a:avLst/>
          </a:prstGeom>
          <a:ln w="3175">
            <a:miter lim="400000"/>
          </a:ln>
        </p:spPr>
      </p:pic>
      <p:sp>
        <p:nvSpPr>
          <p:cNvPr id="172" name="어떤 나라의 사람과 소통하기 위해서는 그 나라의 언어가 필요"/>
          <p:cNvSpPr txBox="1"/>
          <p:nvPr/>
        </p:nvSpPr>
        <p:spPr>
          <a:xfrm>
            <a:off x="1105852" y="4245707"/>
            <a:ext cx="9980297" cy="6830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lnSpc>
                <a:spcPct val="130000"/>
              </a:lnSpc>
              <a:defRPr sz="5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어떤 나라의 사람과 소통하기 위해서는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그 나라의 언어</a:t>
            </a: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가 필요</a:t>
            </a:r>
          </a:p>
        </p:txBody>
      </p:sp>
      <p:sp>
        <p:nvSpPr>
          <p:cNvPr id="173" name="컴퓨터와 소통하기 위해서는 컴퓨터의 언어가 필요"/>
          <p:cNvSpPr txBox="1"/>
          <p:nvPr/>
        </p:nvSpPr>
        <p:spPr>
          <a:xfrm>
            <a:off x="1934605" y="5130684"/>
            <a:ext cx="8322792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컴퓨터와 소통하기 위해서는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컴퓨터의 언어</a:t>
            </a: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가 필요</a:t>
            </a:r>
          </a:p>
        </p:txBody>
      </p:sp>
    </p:spTree>
    <p:extLst>
      <p:ext uri="{BB962C8B-B14F-4D97-AF65-F5344CB8AC3E}">
        <p14:creationId xmlns:p14="http://schemas.microsoft.com/office/powerpoint/2010/main" val="170150029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36" y="2058700"/>
            <a:ext cx="2743597" cy="2332464"/>
          </a:xfrm>
          <a:prstGeom prst="rect">
            <a:avLst/>
          </a:prstGeom>
          <a:ln w="3175">
            <a:miter lim="400000"/>
          </a:ln>
        </p:spPr>
      </p:pic>
      <p:sp>
        <p:nvSpPr>
          <p:cNvPr id="176" name="기계어란,…"/>
          <p:cNvSpPr txBox="1"/>
          <p:nvPr/>
        </p:nvSpPr>
        <p:spPr>
          <a:xfrm>
            <a:off x="585736" y="4799300"/>
            <a:ext cx="11934930" cy="1577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412750" latinLnBrk="0" hangingPunct="0">
              <a:defRPr sz="75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5000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기계어</a:t>
            </a:r>
            <a:r>
              <a:rPr sz="375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란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, </a:t>
            </a:r>
            <a:endParaRPr sz="3750" kern="0" dirty="0">
              <a:solidFill>
                <a:srgbClr val="DD9043"/>
              </a:solidFill>
              <a:latin typeface="Noto Sans KR Regular"/>
              <a:ea typeface="Noto Sans KR Regular"/>
              <a:cs typeface="Noto Sans KR Regular"/>
              <a:sym typeface="Noto Sans KR Regular"/>
            </a:endParaRPr>
          </a:p>
          <a:p>
            <a:pPr defTabSz="412750" latinLnBrk="0" hangingPunct="0"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컴퓨터가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375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사용하는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375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언어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(</a:t>
            </a:r>
            <a:r>
              <a:rPr sz="5000" kern="0" dirty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2진법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으로 </a:t>
            </a:r>
            <a:r>
              <a:rPr sz="375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표현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77A703-EB91-E9DF-927E-C4E164B45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740" y="123824"/>
            <a:ext cx="6677025" cy="55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4527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기계어(2진법) 사용의 어려움을 해결하기 위해서…"/>
          <p:cNvSpPr txBox="1"/>
          <p:nvPr/>
        </p:nvSpPr>
        <p:spPr>
          <a:xfrm>
            <a:off x="128536" y="4072484"/>
            <a:ext cx="11934930" cy="13849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412750" latinLnBrk="0" hangingPunct="0"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기계어(2진법) 사용의 어려움을 해결하기 위해서</a:t>
            </a:r>
          </a:p>
          <a:p>
            <a:pPr algn="ctr" defTabSz="412750" latinLnBrk="0" hangingPunct="0"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인간의 언어(=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프로그래밍 언어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)를 사용!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02" y="967513"/>
            <a:ext cx="2743597" cy="233246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470352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'프로그래밍 언어'를 사용해서…"/>
          <p:cNvSpPr txBox="1"/>
          <p:nvPr/>
        </p:nvSpPr>
        <p:spPr>
          <a:xfrm>
            <a:off x="128536" y="1643019"/>
            <a:ext cx="11934930" cy="1192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412750" latinLnBrk="0" hangingPunct="0"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'프로그래밍 언어'를 사용해서 </a:t>
            </a:r>
          </a:p>
          <a:p>
            <a:pPr algn="ctr" defTabSz="412750" latinLnBrk="0" hangingPunct="0"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프로그램을 만들기 위해 필요한 2가지</a:t>
            </a:r>
          </a:p>
        </p:txBody>
      </p:sp>
      <p:sp>
        <p:nvSpPr>
          <p:cNvPr id="182" name="소스 코드"/>
          <p:cNvSpPr txBox="1"/>
          <p:nvPr/>
        </p:nvSpPr>
        <p:spPr>
          <a:xfrm>
            <a:off x="128536" y="3705105"/>
            <a:ext cx="11934930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1000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>
              <a:defRPr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/>
              <a:t>소스 코드</a:t>
            </a:r>
          </a:p>
        </p:txBody>
      </p:sp>
      <p:sp>
        <p:nvSpPr>
          <p:cNvPr id="183" name="번역기"/>
          <p:cNvSpPr txBox="1"/>
          <p:nvPr/>
        </p:nvSpPr>
        <p:spPr>
          <a:xfrm>
            <a:off x="128536" y="4730260"/>
            <a:ext cx="11934930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1000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>
              <a:defRPr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/>
              <a:t>번역기</a:t>
            </a:r>
          </a:p>
        </p:txBody>
      </p:sp>
    </p:spTree>
    <p:extLst>
      <p:ext uri="{BB962C8B-B14F-4D97-AF65-F5344CB8AC3E}">
        <p14:creationId xmlns:p14="http://schemas.microsoft.com/office/powerpoint/2010/main" val="428146185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"/>
          <p:cNvGrpSpPr/>
          <p:nvPr/>
        </p:nvGrpSpPr>
        <p:grpSpPr>
          <a:xfrm>
            <a:off x="1886879" y="1780135"/>
            <a:ext cx="8418242" cy="3542558"/>
            <a:chOff x="-38100" y="-38099"/>
            <a:chExt cx="16836481" cy="7085114"/>
          </a:xfrm>
        </p:grpSpPr>
        <p:pic>
          <p:nvPicPr>
            <p:cNvPr id="18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24" y="287161"/>
              <a:ext cx="16359947" cy="394373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86" name="소스 코드…"/>
            <p:cNvSpPr/>
            <p:nvPr/>
          </p:nvSpPr>
          <p:spPr>
            <a:xfrm>
              <a:off x="4569259" y="5777014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소스</a:t>
              </a:r>
              <a:r>
                <a:rPr sz="2000" b="1" kern="0" dirty="0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코드</a:t>
              </a:r>
              <a:endParaRPr sz="2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  <a:p>
              <a:pPr algn="ctr" defTabSz="412750" latinLnBrk="0" hangingPunct="0">
                <a:lnSpc>
                  <a:spcPct val="150000"/>
                </a:lnSpc>
                <a:defRPr sz="24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인간의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언어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(=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프로그래밍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언어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)로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작성된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프로그램</a:t>
              </a:r>
              <a:endParaRPr sz="1200" b="1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</p:txBody>
        </p:sp>
        <p:pic>
          <p:nvPicPr>
            <p:cNvPr id="187" name="Rectangle Rectangle" descr="Rectangle Rectangl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101" y="-38100"/>
              <a:ext cx="9214720" cy="4594257"/>
            </a:xfrm>
            <a:prstGeom prst="rect">
              <a:avLst/>
            </a:prstGeom>
            <a:effectLst/>
          </p:spPr>
        </p:pic>
        <p:pic>
          <p:nvPicPr>
            <p:cNvPr id="189" name="Rectangle Rectangle" descr="Rectangle Rectangl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3899" y="-38100"/>
              <a:ext cx="2991626" cy="4594257"/>
            </a:xfrm>
            <a:prstGeom prst="rect">
              <a:avLst/>
            </a:prstGeom>
            <a:effectLst/>
          </p:spPr>
        </p:pic>
        <p:pic>
          <p:nvPicPr>
            <p:cNvPr id="191" name="Rectangle Rectangle" descr="Rectangle Rectangl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77725" y="1223"/>
              <a:ext cx="3620657" cy="4515611"/>
            </a:xfrm>
            <a:prstGeom prst="rect">
              <a:avLst/>
            </a:prstGeom>
            <a:effectLst/>
          </p:spPr>
        </p:pic>
        <p:sp>
          <p:nvSpPr>
            <p:cNvPr id="193" name="번역기…"/>
            <p:cNvSpPr/>
            <p:nvPr/>
          </p:nvSpPr>
          <p:spPr>
            <a:xfrm>
              <a:off x="11109712" y="5772400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번역기</a:t>
              </a:r>
              <a:endParaRPr sz="2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  <a:p>
              <a:pPr algn="ctr" defTabSz="412750" latinLnBrk="0" hangingPunct="0">
                <a:lnSpc>
                  <a:spcPct val="120000"/>
                </a:lnSpc>
                <a:defRPr sz="24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소스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코드를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기계어로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번역</a:t>
              </a:r>
              <a:endParaRPr sz="1200" b="1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</p:txBody>
        </p:sp>
        <p:sp>
          <p:nvSpPr>
            <p:cNvPr id="194" name="기계어"/>
            <p:cNvSpPr/>
            <p:nvPr/>
          </p:nvSpPr>
          <p:spPr>
            <a:xfrm>
              <a:off x="14988054" y="552371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lnSpc>
                  <a:spcPct val="15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 defTabSz="412750" latinLnBrk="0" hangingPunct="0"/>
              <a:r>
                <a:rPr sz="2000" kern="0" dirty="0" err="1"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기계어</a:t>
              </a:r>
              <a:endParaRPr sz="20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pic>
        <p:nvPicPr>
          <p:cNvPr id="19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8099" y="5082631"/>
            <a:ext cx="659307" cy="780680"/>
          </a:xfrm>
          <a:prstGeom prst="rect">
            <a:avLst/>
          </a:prstGeom>
          <a:ln w="3175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035" y="5082631"/>
            <a:ext cx="659307" cy="78068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2736558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/>
              <a:t>설치 파일을 클릭하여 설치 시작</a:t>
            </a:r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17" name="그림 16"/>
          <p:cNvPicPr/>
          <p:nvPr/>
        </p:nvPicPr>
        <p:blipFill>
          <a:blip r:embed="rId2"/>
          <a:stretch>
            <a:fillRect/>
          </a:stretch>
        </p:blipFill>
        <p:spPr>
          <a:xfrm>
            <a:off x="2046129" y="2057400"/>
            <a:ext cx="2743200" cy="2362200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3"/>
          <a:stretch>
            <a:fillRect/>
          </a:stretch>
        </p:blipFill>
        <p:spPr>
          <a:xfrm>
            <a:off x="4795508" y="2071817"/>
            <a:ext cx="2954351" cy="2347784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>
          <a:blip r:embed="rId4"/>
          <a:stretch>
            <a:fillRect/>
          </a:stretch>
        </p:blipFill>
        <p:spPr>
          <a:xfrm>
            <a:off x="7776631" y="2082166"/>
            <a:ext cx="2510369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82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프로그래밍을 배운다는 것은…"/>
          <p:cNvSpPr txBox="1"/>
          <p:nvPr/>
        </p:nvSpPr>
        <p:spPr>
          <a:xfrm>
            <a:off x="128536" y="2104792"/>
            <a:ext cx="11934930" cy="2648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412750" latinLnBrk="0" hangingPunct="0">
              <a:lnSpc>
                <a:spcPct val="130000"/>
              </a:lnSpc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프로그래밍을 배운다는 것은</a:t>
            </a:r>
          </a:p>
          <a:p>
            <a:pPr algn="ctr" defTabSz="412750" latinLnBrk="0" hangingPunct="0">
              <a:lnSpc>
                <a:spcPct val="130000"/>
              </a:lnSpc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소스 코드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를 작성하는 방법을 배운다는 것,</a:t>
            </a:r>
          </a:p>
          <a:p>
            <a:pPr algn="ctr" defTabSz="412750" latinLnBrk="0" hangingPunct="0">
              <a:lnSpc>
                <a:spcPct val="130000"/>
              </a:lnSpc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번역기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를 사용하는 방법을 배운다는 것</a:t>
            </a:r>
          </a:p>
        </p:txBody>
      </p:sp>
    </p:spTree>
    <p:extLst>
      <p:ext uri="{BB962C8B-B14F-4D97-AF65-F5344CB8AC3E}">
        <p14:creationId xmlns:p14="http://schemas.microsoft.com/office/powerpoint/2010/main" val="174899334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01-2 &quot;Hello, World!&quot; 프로그램 만들기"/>
          <p:cNvSpPr txBox="1"/>
          <p:nvPr/>
        </p:nvSpPr>
        <p:spPr>
          <a:xfrm>
            <a:off x="585678" y="3025044"/>
            <a:ext cx="11020646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solidFill>
                  <a:srgbClr val="B4B4B4"/>
                </a:solidFill>
                <a:latin typeface="Noto Sans KR Black"/>
                <a:ea typeface="Noto Sans KR Black"/>
                <a:cs typeface="Noto Sans KR Black"/>
                <a:sym typeface="Noto Sans KR Black"/>
              </a:defRPr>
            </a:pPr>
            <a:r>
              <a:rPr sz="5000" kern="0">
                <a:solidFill>
                  <a:srgbClr val="B4B4B4"/>
                </a:solidFill>
                <a:latin typeface="Noto Sans KR Black"/>
                <a:ea typeface="Noto Sans KR Black"/>
                <a:sym typeface="Noto Sans KR Black"/>
              </a:rPr>
              <a:t>01-2 </a:t>
            </a:r>
            <a:r>
              <a:rPr sz="5000" kern="0">
                <a:solidFill>
                  <a:srgbClr val="DD9043"/>
                </a:solidFill>
                <a:latin typeface="Noto Sans KR Black"/>
                <a:ea typeface="Noto Sans KR Black"/>
                <a:sym typeface="Noto Sans KR Black"/>
              </a:rPr>
              <a:t>"Hello, World!" 프로그램 만들기</a:t>
            </a:r>
          </a:p>
        </p:txBody>
      </p:sp>
    </p:spTree>
    <p:extLst>
      <p:ext uri="{BB962C8B-B14F-4D97-AF65-F5344CB8AC3E}">
        <p14:creationId xmlns:p14="http://schemas.microsoft.com/office/powerpoint/2010/main" val="412424658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&quot;Hello, World!&quot; 프로그램 알아보기"/>
          <p:cNvSpPr txBox="1"/>
          <p:nvPr/>
        </p:nvSpPr>
        <p:spPr>
          <a:xfrm>
            <a:off x="1125088" y="3025044"/>
            <a:ext cx="9941825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solidFill>
                  <a:srgbClr val="B4B4B4"/>
                </a:solidFill>
                <a:latin typeface="Noto Sans KR Black"/>
                <a:ea typeface="Noto Sans KR Black"/>
                <a:cs typeface="Noto Sans KR Black"/>
                <a:sym typeface="Noto Sans KR Black"/>
              </a:defRPr>
            </a:pPr>
            <a:r>
              <a:rPr sz="5000" kern="0">
                <a:solidFill>
                  <a:srgbClr val="DD9043"/>
                </a:solidFill>
                <a:latin typeface="Noto Sans KR Black"/>
                <a:ea typeface="Noto Sans KR Black"/>
                <a:sym typeface="Noto Sans KR Black"/>
              </a:rPr>
              <a:t>"Hello, World!" 프로그램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알아보기</a:t>
            </a:r>
          </a:p>
        </p:txBody>
      </p:sp>
    </p:spTree>
    <p:extLst>
      <p:ext uri="{BB962C8B-B14F-4D97-AF65-F5344CB8AC3E}">
        <p14:creationId xmlns:p14="http://schemas.microsoft.com/office/powerpoint/2010/main" val="360775667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새로운 언어 공부의 시작은 언제나 그 언어의 인사말부터!"/>
          <p:cNvSpPr txBox="1"/>
          <p:nvPr/>
        </p:nvSpPr>
        <p:spPr>
          <a:xfrm>
            <a:off x="30236" y="5014298"/>
            <a:ext cx="12131527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새로운 언어 공부의 시작은 언제나 그 언어의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인사말</a:t>
            </a: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부터!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01" y="990569"/>
            <a:ext cx="5806999" cy="3415168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3227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&quot;Hello, World!&quot;(헬로우 월드) 프로그램"/>
          <p:cNvSpPr txBox="1"/>
          <p:nvPr/>
        </p:nvSpPr>
        <p:spPr>
          <a:xfrm>
            <a:off x="128536" y="1452148"/>
            <a:ext cx="11934930" cy="7309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412750" latinLnBrk="0" hangingPunct="0">
              <a:defRPr sz="9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4500" kern="0">
                <a:solidFill>
                  <a:srgbClr val="DD9043"/>
                </a:solidFill>
                <a:latin typeface="Noto Sans KR Regular"/>
                <a:ea typeface="Noto Sans KR Regular"/>
                <a:sym typeface="Noto Sans KR Regular"/>
              </a:rPr>
              <a:t>"</a:t>
            </a:r>
            <a:r>
              <a:rPr sz="45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Hello, World!"(헬로우 월드)</a:t>
            </a:r>
            <a:r>
              <a:rPr sz="4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프로그램</a:t>
            </a:r>
          </a:p>
        </p:txBody>
      </p:sp>
      <p:sp>
        <p:nvSpPr>
          <p:cNvPr id="136" name="프로그래밍 언어의 인사말…"/>
          <p:cNvSpPr txBox="1"/>
          <p:nvPr/>
        </p:nvSpPr>
        <p:spPr>
          <a:xfrm>
            <a:off x="2146186" y="2815339"/>
            <a:ext cx="8582478" cy="25387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marL="114300" indent="-114300" defTabSz="412750" latinLnBrk="0" hangingPunct="0">
              <a:lnSpc>
                <a:spcPct val="120000"/>
              </a:lnSpc>
              <a:buClr>
                <a:srgbClr val="535353"/>
              </a:buClr>
              <a:buSzPct val="100000"/>
              <a:buFontTx/>
              <a:buChar char="•"/>
              <a:defRPr sz="7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프로그래밍 언어의 인사말</a:t>
            </a:r>
          </a:p>
          <a:p>
            <a:pPr marL="114300" indent="-114300" defTabSz="412750" latinLnBrk="0" hangingPunct="0">
              <a:lnSpc>
                <a:spcPct val="120000"/>
              </a:lnSpc>
              <a:buClr>
                <a:srgbClr val="535353"/>
              </a:buClr>
              <a:buSzPct val="100000"/>
              <a:buFontTx/>
              <a:buChar char="•"/>
              <a:defRPr sz="7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화면에 "Hello, World!" 메시지를 출력</a:t>
            </a:r>
          </a:p>
          <a:p>
            <a:pPr marL="114300" indent="-114300" defTabSz="412750" latinLnBrk="0" hangingPunct="0">
              <a:lnSpc>
                <a:spcPct val="120000"/>
              </a:lnSpc>
              <a:buClr>
                <a:srgbClr val="535353"/>
              </a:buClr>
              <a:buSzPct val="100000"/>
              <a:buFontTx/>
              <a:buChar char="•"/>
              <a:defRPr sz="7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35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최소한의 문법</a:t>
            </a: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으로 </a:t>
            </a:r>
            <a:r>
              <a:rPr sz="35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최대한 간결</a:t>
            </a: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하게 표현</a:t>
            </a:r>
          </a:p>
          <a:p>
            <a:pPr marL="114300" indent="-114300" defTabSz="412750" latinLnBrk="0" hangingPunct="0">
              <a:lnSpc>
                <a:spcPct val="120000"/>
              </a:lnSpc>
              <a:buClr>
                <a:srgbClr val="535353"/>
              </a:buClr>
              <a:buSzPct val="100000"/>
              <a:buFontTx/>
              <a:buChar char="•"/>
              <a:defRPr sz="7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프로그래밍 언어의 특징을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415946300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#include &lt;stdio.h&gt;…"/>
          <p:cNvSpPr txBox="1"/>
          <p:nvPr/>
        </p:nvSpPr>
        <p:spPr>
          <a:xfrm>
            <a:off x="3302084" y="913592"/>
            <a:ext cx="5152051" cy="2862066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#include &lt;</a:t>
            </a:r>
            <a:r>
              <a:rPr sz="2500" kern="0" dirty="0" err="1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stdio.h</a:t>
            </a: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&gt; 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int main() { 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    </a:t>
            </a:r>
            <a:r>
              <a:rPr sz="2500" kern="0" dirty="0" err="1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printf</a:t>
            </a: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("Hello, World!"); 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    return 0; 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} 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216" y="3994702"/>
            <a:ext cx="1320218" cy="147434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6474037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ublic class HelloWorld {…"/>
          <p:cNvSpPr txBox="1"/>
          <p:nvPr/>
        </p:nvSpPr>
        <p:spPr>
          <a:xfrm>
            <a:off x="1866798" y="935940"/>
            <a:ext cx="8458404" cy="2862066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public class HelloWorld {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    public static void main(String[] </a:t>
            </a:r>
            <a:r>
              <a:rPr sz="2500" kern="0" dirty="0" err="1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args</a:t>
            </a: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) {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        </a:t>
            </a:r>
            <a:r>
              <a:rPr sz="2500" kern="0" dirty="0" err="1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System.out.println</a:t>
            </a: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("Hello, World!");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    } 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} 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32" y="4154851"/>
            <a:ext cx="883337" cy="164427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066819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rint(&quot;Hello, World!&quot;)"/>
          <p:cNvSpPr txBox="1"/>
          <p:nvPr/>
        </p:nvSpPr>
        <p:spPr>
          <a:xfrm>
            <a:off x="3973309" y="3217404"/>
            <a:ext cx="4245383" cy="423193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l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 algn="ctr" defTabSz="412750" latinLnBrk="0" hangingPunct="0">
              <a:lnSpc>
                <a:spcPct val="100000"/>
              </a:lnSpc>
            </a:pPr>
            <a:r>
              <a:rPr sz="2500" kern="0" dirty="0">
                <a:latin typeface="Consolas" panose="020B0609020204030204" pitchFamily="49" charset="0"/>
              </a:rPr>
              <a:t>print("Hello, World!")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38" y="4670235"/>
            <a:ext cx="2764925" cy="937915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65211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파이썬으로 프로그래밍을 시작하는 이유"/>
          <p:cNvSpPr txBox="1"/>
          <p:nvPr/>
        </p:nvSpPr>
        <p:spPr>
          <a:xfrm>
            <a:off x="200154" y="3025044"/>
            <a:ext cx="11791691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파이썬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으로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프로그래밍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을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시작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하는 이유</a:t>
            </a:r>
          </a:p>
        </p:txBody>
      </p:sp>
    </p:spTree>
    <p:extLst>
      <p:ext uri="{BB962C8B-B14F-4D97-AF65-F5344CB8AC3E}">
        <p14:creationId xmlns:p14="http://schemas.microsoft.com/office/powerpoint/2010/main" val="317540280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16" y="1410473"/>
            <a:ext cx="3576769" cy="2466903"/>
          </a:xfrm>
          <a:prstGeom prst="rect">
            <a:avLst/>
          </a:prstGeom>
          <a:ln w="3175">
            <a:miter lim="400000"/>
          </a:ln>
        </p:spPr>
      </p:pic>
      <p:sp>
        <p:nvSpPr>
          <p:cNvPr id="150" name="Life is short."/>
          <p:cNvSpPr txBox="1"/>
          <p:nvPr/>
        </p:nvSpPr>
        <p:spPr>
          <a:xfrm>
            <a:off x="4002521" y="4147938"/>
            <a:ext cx="3972242" cy="8402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lnSpc>
                <a:spcPct val="120000"/>
              </a:lnSpc>
              <a:defRPr sz="100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algn="ctr" defTabSz="412750" latinLnBrk="0" hangingPunct="0"/>
            <a:r>
              <a:rPr sz="5000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Life is short. </a:t>
            </a:r>
          </a:p>
        </p:txBody>
      </p:sp>
      <p:sp>
        <p:nvSpPr>
          <p:cNvPr id="151" name="You need Python."/>
          <p:cNvSpPr txBox="1"/>
          <p:nvPr/>
        </p:nvSpPr>
        <p:spPr>
          <a:xfrm>
            <a:off x="3265139" y="5149216"/>
            <a:ext cx="5447005" cy="8770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lnSpc>
                <a:spcPct val="120000"/>
              </a:lnSpc>
              <a:defRPr sz="10000">
                <a:latin typeface="Marker Felt"/>
                <a:ea typeface="Marker Felt"/>
                <a:cs typeface="Marker Felt"/>
                <a:sym typeface="Marker Felt"/>
              </a:defRPr>
            </a:pPr>
            <a:r>
              <a:rPr sz="5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Marker Felt"/>
              </a:rPr>
              <a:t>You need Python.</a:t>
            </a:r>
          </a:p>
        </p:txBody>
      </p:sp>
    </p:spTree>
    <p:extLst>
      <p:ext uri="{BB962C8B-B14F-4D97-AF65-F5344CB8AC3E}">
        <p14:creationId xmlns:p14="http://schemas.microsoft.com/office/powerpoint/2010/main" val="36906429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/>
              <a:t>환경 변수 설정 </a:t>
            </a:r>
            <a:r>
              <a:rPr lang="en-US" altLang="ko-KR" sz="1600" dirty="0"/>
              <a:t>- 1</a:t>
            </a:r>
          </a:p>
          <a:p>
            <a:pPr lvl="1"/>
            <a:r>
              <a:rPr lang="ko-KR" altLang="ko-KR" sz="1600" dirty="0"/>
              <a:t>설치 마법사가 설치를 완료하면 </a:t>
            </a:r>
            <a:r>
              <a:rPr lang="en-US" altLang="ko-KR" sz="1600" dirty="0"/>
              <a:t>python.exe</a:t>
            </a:r>
            <a:r>
              <a:rPr lang="ko-KR" altLang="ko-KR" sz="1600" dirty="0"/>
              <a:t>와 부속 실행 파일</a:t>
            </a:r>
            <a:r>
              <a:rPr lang="en-US" altLang="ko-KR" sz="1600" dirty="0"/>
              <a:t>(</a:t>
            </a:r>
            <a:r>
              <a:rPr lang="ko-KR" altLang="ko-KR" sz="1600" dirty="0"/>
              <a:t>예</a:t>
            </a:r>
            <a:r>
              <a:rPr lang="en-US" altLang="ko-KR" sz="1600" dirty="0"/>
              <a:t>:pip.exe)</a:t>
            </a:r>
            <a:r>
              <a:rPr lang="ko-KR" altLang="ko-KR" sz="1600" dirty="0"/>
              <a:t>들을 어느 경로에서나 실행할 수 있도록</a:t>
            </a:r>
            <a:r>
              <a:rPr lang="en-US" altLang="ko-KR" sz="1600" dirty="0"/>
              <a:t> Path </a:t>
            </a:r>
            <a:r>
              <a:rPr lang="ko-KR" altLang="ko-KR" sz="1600" dirty="0"/>
              <a:t>시스템 변수를 편집</a:t>
            </a:r>
            <a:endParaRPr lang="en-US" altLang="ko-KR" sz="1600" dirty="0"/>
          </a:p>
          <a:p>
            <a:pPr lvl="1"/>
            <a:r>
              <a:rPr lang="en-US" altLang="ko-KR" sz="1600" dirty="0"/>
              <a:t>&lt;</a:t>
            </a:r>
            <a:r>
              <a:rPr lang="ko-KR" altLang="ko-KR" sz="1600" dirty="0"/>
              <a:t>시스템 속성</a:t>
            </a:r>
            <a:r>
              <a:rPr lang="en-US" altLang="ko-KR" sz="1600" dirty="0"/>
              <a:t>&gt; </a:t>
            </a:r>
            <a:r>
              <a:rPr lang="ko-KR" altLang="ko-KR" sz="1600" dirty="0"/>
              <a:t>창을 띄우기 위해 </a:t>
            </a:r>
            <a:r>
              <a:rPr lang="en-US" altLang="ko-KR" sz="1600" dirty="0"/>
              <a:t>[</a:t>
            </a:r>
            <a:r>
              <a:rPr lang="ko-KR" altLang="ko-KR" sz="1600" dirty="0"/>
              <a:t>윈도우</a:t>
            </a:r>
            <a:r>
              <a:rPr lang="en-US" altLang="ko-KR" sz="1600" dirty="0"/>
              <a:t>]+[R] </a:t>
            </a:r>
            <a:r>
              <a:rPr lang="ko-KR" altLang="ko-KR" sz="1600" dirty="0"/>
              <a:t>키를 눌러 </a:t>
            </a:r>
            <a:r>
              <a:rPr lang="en-US" altLang="ko-KR" sz="1600" dirty="0"/>
              <a:t>&lt;</a:t>
            </a:r>
            <a:r>
              <a:rPr lang="ko-KR" altLang="ko-KR" sz="1600" dirty="0"/>
              <a:t>실행</a:t>
            </a:r>
            <a:r>
              <a:rPr lang="en-US" altLang="ko-KR" sz="1600" dirty="0"/>
              <a:t>&gt; </a:t>
            </a:r>
            <a:r>
              <a:rPr lang="ko-KR" altLang="ko-KR" sz="1600" dirty="0"/>
              <a:t>창을 </a:t>
            </a:r>
            <a:r>
              <a:rPr lang="ko-KR" altLang="en-US" sz="1600" dirty="0"/>
              <a:t>표시</a:t>
            </a:r>
            <a:r>
              <a:rPr lang="en-US" altLang="ko-KR" sz="1600" dirty="0"/>
              <a:t>. &lt;</a:t>
            </a:r>
            <a:r>
              <a:rPr lang="ko-KR" altLang="ko-KR" sz="1600" dirty="0"/>
              <a:t>실행</a:t>
            </a:r>
            <a:r>
              <a:rPr lang="en-US" altLang="ko-KR" sz="1600" dirty="0"/>
              <a:t>&gt; </a:t>
            </a:r>
            <a:r>
              <a:rPr lang="ko-KR" altLang="ko-KR" sz="1600" dirty="0"/>
              <a:t>창이 나타나면 </a:t>
            </a:r>
            <a:r>
              <a:rPr lang="en-US" altLang="ko-KR" sz="1600" dirty="0"/>
              <a:t>[</a:t>
            </a:r>
            <a:r>
              <a:rPr lang="ko-KR" altLang="ko-KR" sz="1600" dirty="0"/>
              <a:t>열기</a:t>
            </a:r>
            <a:r>
              <a:rPr lang="en-US" altLang="ko-KR" sz="1600" dirty="0"/>
              <a:t>] </a:t>
            </a:r>
            <a:r>
              <a:rPr lang="ko-KR" altLang="ko-KR" sz="1600" dirty="0"/>
              <a:t>입력 상자에 </a:t>
            </a:r>
            <a:r>
              <a:rPr lang="en-US" altLang="ko-KR" sz="1600" dirty="0"/>
              <a:t>“sysdm.cpl”</a:t>
            </a:r>
            <a:r>
              <a:rPr lang="ko-KR" altLang="ko-KR" sz="1600" dirty="0"/>
              <a:t>를 입력하고 </a:t>
            </a:r>
            <a:r>
              <a:rPr lang="en-US" altLang="ko-KR" sz="1600" dirty="0"/>
              <a:t>[</a:t>
            </a:r>
            <a:r>
              <a:rPr lang="ko-KR" altLang="ko-KR" sz="1600" dirty="0"/>
              <a:t>확인</a:t>
            </a:r>
            <a:r>
              <a:rPr lang="en-US" altLang="ko-KR" sz="1600" dirty="0"/>
              <a:t>] </a:t>
            </a:r>
            <a:r>
              <a:rPr lang="ko-KR" altLang="ko-KR" sz="1600" dirty="0"/>
              <a:t>버튼을 클릭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2362202" y="2514601"/>
            <a:ext cx="3276599" cy="36576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267200" y="5334000"/>
            <a:ext cx="1371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11805" y="4527075"/>
            <a:ext cx="1977390" cy="478155"/>
          </a:xfrm>
          <a:prstGeom prst="wedgeRoundRectCallout">
            <a:avLst>
              <a:gd name="adj1" fmla="val 42396"/>
              <a:gd name="adj2" fmla="val 1336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endParaRPr lang="ko-KR" altLang="en-US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432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파이썬은 인기가 많다!"/>
          <p:cNvSpPr txBox="1"/>
          <p:nvPr/>
        </p:nvSpPr>
        <p:spPr>
          <a:xfrm>
            <a:off x="3192160" y="3025044"/>
            <a:ext cx="5807680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파이썬은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인기가 많다!</a:t>
            </a:r>
          </a:p>
        </p:txBody>
      </p:sp>
      <p:sp>
        <p:nvSpPr>
          <p:cNvPr id="154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965842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shot 2020-04-10 at 19.44.08.png" descr="Screenshot 2020-04-10 at 19.4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57" y="496001"/>
            <a:ext cx="4763404" cy="4380099"/>
          </a:xfrm>
          <a:prstGeom prst="rect">
            <a:avLst/>
          </a:prstGeom>
          <a:ln w="3175">
            <a:miter lim="400000"/>
          </a:ln>
        </p:spPr>
      </p:pic>
      <p:sp>
        <p:nvSpPr>
          <p:cNvPr id="157" name="전 세계 개발자들이 찾는 커뮤니티 스택 오버플로"/>
          <p:cNvSpPr txBox="1"/>
          <p:nvPr/>
        </p:nvSpPr>
        <p:spPr>
          <a:xfrm>
            <a:off x="2041204" y="5310548"/>
            <a:ext cx="8109592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전 세계 개발자들이 찾는 커뮤니티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스택 오버플로</a:t>
            </a:r>
          </a:p>
        </p:txBody>
      </p:sp>
    </p:spTree>
    <p:extLst>
      <p:ext uri="{BB962C8B-B14F-4D97-AF65-F5344CB8AC3E}">
        <p14:creationId xmlns:p14="http://schemas.microsoft.com/office/powerpoint/2010/main" val="105589951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01-2 스택 파이썬 1.png" descr="01-2 스택 파이썬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71" y="774147"/>
            <a:ext cx="6194659" cy="5309707"/>
          </a:xfrm>
          <a:prstGeom prst="rect">
            <a:avLst/>
          </a:prstGeom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60" name="[출처] The Incredible Growth of Python (https://stackoverflow.blog/2017/09/06/incredible-growth-python)"/>
          <p:cNvSpPr txBox="1"/>
          <p:nvPr/>
        </p:nvSpPr>
        <p:spPr>
          <a:xfrm>
            <a:off x="2850487" y="6366893"/>
            <a:ext cx="6466515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defRPr>
            </a:lvl1pPr>
          </a:lstStyle>
          <a:p>
            <a:pPr algn="ctr" defTabSz="412750" latinLnBrk="0" hangingPunct="0"/>
            <a:r>
              <a:rPr sz="1000" kern="0"/>
              <a:t>[출처] The Incredible Growth of Python (https://stackoverflow.blog/2017/09/06/incredible-growth-python)</a:t>
            </a:r>
          </a:p>
        </p:txBody>
      </p:sp>
    </p:spTree>
    <p:extLst>
      <p:ext uri="{BB962C8B-B14F-4D97-AF65-F5344CB8AC3E}">
        <p14:creationId xmlns:p14="http://schemas.microsoft.com/office/powerpoint/2010/main" val="161934058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[출처] Stack Overflow Trends (https://insights.stackoverflow.com/trends?tags=c%2Cjavascript%2Cjava%2Cpython )"/>
          <p:cNvSpPr txBox="1"/>
          <p:nvPr/>
        </p:nvSpPr>
        <p:spPr>
          <a:xfrm>
            <a:off x="2569963" y="6366893"/>
            <a:ext cx="7027566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defRPr>
            </a:lvl1pPr>
          </a:lstStyle>
          <a:p>
            <a:pPr algn="ctr" defTabSz="412750" latinLnBrk="0" hangingPunct="0"/>
            <a:r>
              <a:rPr sz="1000" kern="0"/>
              <a:t>[출처] Stack Overflow Trends (https://insights.stackoverflow.com/trends?tags=c%2Cjavascript%2Cjava%2Cpython )</a:t>
            </a:r>
          </a:p>
        </p:txBody>
      </p:sp>
      <p:pic>
        <p:nvPicPr>
          <p:cNvPr id="163" name="01-2 스택 파이썬 2.png" descr="01-2 스택 파이썬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81" y="917392"/>
            <a:ext cx="7835127" cy="5175617"/>
          </a:xfrm>
          <a:prstGeom prst="rect">
            <a:avLst/>
          </a:prstGeom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153870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파이썬은 배우기 쉽다!"/>
          <p:cNvSpPr txBox="1"/>
          <p:nvPr/>
        </p:nvSpPr>
        <p:spPr>
          <a:xfrm>
            <a:off x="3192160" y="3025044"/>
            <a:ext cx="5807680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파이썬은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배우기 쉽다!</a:t>
            </a:r>
          </a:p>
        </p:txBody>
      </p:sp>
      <p:sp>
        <p:nvSpPr>
          <p:cNvPr id="166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728824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3048000" y="677981"/>
            <a:ext cx="6096000" cy="5474766"/>
            <a:chOff x="0" y="0"/>
            <a:chExt cx="12192000" cy="10949530"/>
          </a:xfrm>
        </p:grpSpPr>
        <p:pic>
          <p:nvPicPr>
            <p:cNvPr id="169" name="01-2 파이썬은 쉽다.png" descr="01-2 파이썬은 쉽다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9728200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sp>
          <p:nvSpPr>
            <p:cNvPr id="170" name="배우기 쉬운 프로그래밍 언어 Top 10의 흔한 예.txt"/>
            <p:cNvSpPr txBox="1"/>
            <p:nvPr/>
          </p:nvSpPr>
          <p:spPr>
            <a:xfrm>
              <a:off x="1617210" y="10410922"/>
              <a:ext cx="8957580" cy="538608"/>
            </a:xfrm>
            <a:prstGeom prst="rect">
              <a:avLst/>
            </a:prstGeom>
            <a:solidFill>
              <a:srgbClr val="808785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lvl1pPr>
            </a:lstStyle>
            <a:p>
              <a:pPr algn="ctr" defTabSz="412750" latinLnBrk="0" hangingPunct="0"/>
              <a:r>
                <a:rPr sz="1500" kern="0"/>
                <a:t>배우기 쉬운 프로그래밍 언어 Top 10의 흔한 예.txt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42195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파이썬은 충분히 빠르다!"/>
          <p:cNvSpPr txBox="1"/>
          <p:nvPr/>
        </p:nvSpPr>
        <p:spPr>
          <a:xfrm>
            <a:off x="2871560" y="3025044"/>
            <a:ext cx="6448881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파이썬은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충분히 빠르다!</a:t>
            </a:r>
          </a:p>
        </p:txBody>
      </p:sp>
      <p:sp>
        <p:nvSpPr>
          <p:cNvPr id="174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654209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sp>
        <p:nvSpPr>
          <p:cNvPr id="177" name="파이썬의 실행 속도는 조금 느리지만,…"/>
          <p:cNvSpPr txBox="1"/>
          <p:nvPr/>
        </p:nvSpPr>
        <p:spPr>
          <a:xfrm>
            <a:off x="1081807" y="1306824"/>
            <a:ext cx="10028387" cy="1577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파이썬의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실행 속도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는 조금 느리지만,</a:t>
            </a:r>
          </a:p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개발 및 유지 보수 속도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는 매우 빠르다!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297" y="3474763"/>
            <a:ext cx="1857407" cy="26911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242955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"/>
          <p:cNvGrpSpPr/>
          <p:nvPr/>
        </p:nvGrpSpPr>
        <p:grpSpPr>
          <a:xfrm>
            <a:off x="3227119" y="1228053"/>
            <a:ext cx="5737764" cy="5116662"/>
            <a:chOff x="0" y="0"/>
            <a:chExt cx="11475525" cy="10233323"/>
          </a:xfrm>
        </p:grpSpPr>
        <p:sp>
          <p:nvSpPr>
            <p:cNvPr id="180" name="Text"/>
            <p:cNvSpPr txBox="1"/>
            <p:nvPr/>
          </p:nvSpPr>
          <p:spPr>
            <a:xfrm>
              <a:off x="791630" y="1089892"/>
              <a:ext cx="128240" cy="26161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 defTabSz="228600" latinLnBrk="0" hangingPunct="0"/>
              <a:r>
                <a:rPr sz="600" kern="0" dirty="0"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</a:p>
          </p:txBody>
        </p:sp>
        <p:sp>
          <p:nvSpPr>
            <p:cNvPr id="181" name="서비스 개발 사례의 흔한 예.txt"/>
            <p:cNvSpPr txBox="1"/>
            <p:nvPr/>
          </p:nvSpPr>
          <p:spPr>
            <a:xfrm>
              <a:off x="2980599" y="9694715"/>
              <a:ext cx="5514329" cy="538608"/>
            </a:xfrm>
            <a:prstGeom prst="rect">
              <a:avLst/>
            </a:prstGeom>
            <a:solidFill>
              <a:srgbClr val="808785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lvl1pPr>
            </a:lstStyle>
            <a:p>
              <a:pPr algn="ctr" defTabSz="412750" latinLnBrk="0" hangingPunct="0"/>
              <a:r>
                <a:rPr sz="1500" kern="0"/>
                <a:t>서비스 개발 사례의 흔한 예.txt </a:t>
              </a:r>
            </a:p>
          </p:txBody>
        </p:sp>
        <p:pic>
          <p:nvPicPr>
            <p:cNvPr id="18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475525" cy="88037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1390639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파이썬은 다른 언어와 궁합이 좋다!"/>
          <p:cNvSpPr txBox="1"/>
          <p:nvPr/>
        </p:nvSpPr>
        <p:spPr>
          <a:xfrm>
            <a:off x="1375958" y="3025044"/>
            <a:ext cx="9440085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파이썬은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다른 언어와 궁합이 좋다!</a:t>
            </a:r>
          </a:p>
        </p:txBody>
      </p:sp>
      <p:sp>
        <p:nvSpPr>
          <p:cNvPr id="186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27567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/>
              <a:t>환경 변수 설정 </a:t>
            </a:r>
            <a:r>
              <a:rPr lang="en-US" altLang="ko-KR" sz="1600" dirty="0"/>
              <a:t>- 2</a:t>
            </a:r>
          </a:p>
          <a:p>
            <a:pPr lvl="1"/>
            <a:r>
              <a:rPr lang="en-US" altLang="ko-KR" sz="1600" dirty="0"/>
              <a:t>&lt;</a:t>
            </a:r>
            <a:r>
              <a:rPr lang="ko-KR" altLang="en-US" sz="1600" dirty="0"/>
              <a:t>환경 변수</a:t>
            </a:r>
            <a:r>
              <a:rPr lang="en-US" altLang="ko-KR" sz="1600" dirty="0"/>
              <a:t>&gt; </a:t>
            </a:r>
            <a:r>
              <a:rPr lang="ko-KR" altLang="en-US" sz="1600" dirty="0"/>
              <a:t>대화상자가 나타나면 </a:t>
            </a:r>
            <a:r>
              <a:rPr lang="en-US" altLang="ko-KR" sz="1600" dirty="0"/>
              <a:t>[</a:t>
            </a:r>
            <a:r>
              <a:rPr lang="ko-KR" altLang="en-US" sz="1600" dirty="0"/>
              <a:t>시스템 변수</a:t>
            </a:r>
            <a:r>
              <a:rPr lang="en-US" altLang="ko-KR" sz="1600" dirty="0"/>
              <a:t>] </a:t>
            </a:r>
            <a:r>
              <a:rPr lang="ko-KR" altLang="en-US" sz="1600" dirty="0"/>
              <a:t>그룹에서 “</a:t>
            </a:r>
            <a:r>
              <a:rPr lang="en-US" altLang="ko-KR" sz="1600" dirty="0"/>
              <a:t>Path” </a:t>
            </a:r>
            <a:r>
              <a:rPr lang="ko-KR" altLang="en-US" sz="1600" dirty="0"/>
              <a:t>항목을 찾아 선택하고 </a:t>
            </a:r>
            <a:r>
              <a:rPr lang="en-US" altLang="ko-KR" sz="1600" dirty="0"/>
              <a:t>[</a:t>
            </a:r>
            <a:r>
              <a:rPr lang="ko-KR" altLang="en-US" sz="1600" dirty="0"/>
              <a:t>편집</a:t>
            </a:r>
            <a:r>
              <a:rPr lang="en-US" altLang="ko-KR" sz="1600" dirty="0"/>
              <a:t>]</a:t>
            </a:r>
            <a:r>
              <a:rPr lang="ko-KR" altLang="en-US" sz="1600" dirty="0"/>
              <a:t>을 선택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ko-KR" sz="1600" dirty="0"/>
              <a:t>시스템 변수 편집 창에서 </a:t>
            </a:r>
            <a:r>
              <a:rPr lang="en-US" altLang="ko-KR" sz="1600" dirty="0"/>
              <a:t>[</a:t>
            </a:r>
            <a:r>
              <a:rPr lang="ko-KR" altLang="ko-KR" sz="1600" dirty="0"/>
              <a:t>변수 값</a:t>
            </a:r>
            <a:r>
              <a:rPr lang="en-US" altLang="ko-KR" sz="1600" dirty="0"/>
              <a:t>] </a:t>
            </a:r>
            <a:r>
              <a:rPr lang="ko-KR" altLang="ko-KR" sz="1600" dirty="0"/>
              <a:t>항목에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설치 </a:t>
            </a:r>
            <a:r>
              <a:rPr lang="ko-KR" altLang="ko-KR" sz="1600" dirty="0" err="1"/>
              <a:t>디렉토리와</a:t>
            </a:r>
            <a:r>
              <a:rPr lang="ko-KR" altLang="ko-KR" sz="1600" dirty="0"/>
              <a:t>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스크립트 </a:t>
            </a:r>
            <a:r>
              <a:rPr lang="ko-KR" altLang="ko-KR" sz="1600" dirty="0" err="1"/>
              <a:t>디렉토리를</a:t>
            </a:r>
            <a:r>
              <a:rPr lang="ko-KR" altLang="ko-KR" sz="1600" dirty="0"/>
              <a:t> 추가</a:t>
            </a:r>
            <a:r>
              <a:rPr lang="en-US" altLang="ko-KR" sz="1600" dirty="0"/>
              <a:t>. </a:t>
            </a:r>
            <a:r>
              <a:rPr lang="ko-KR" altLang="ko-KR" sz="1600" dirty="0"/>
              <a:t>예를 들어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설치 </a:t>
            </a:r>
            <a:r>
              <a:rPr lang="ko-KR" altLang="ko-KR" sz="1600" dirty="0" err="1"/>
              <a:t>디렉토리가</a:t>
            </a:r>
            <a:r>
              <a:rPr lang="ko-KR" altLang="ko-KR" sz="1600" dirty="0"/>
              <a:t>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C:\Python34</a:t>
            </a:r>
            <a:r>
              <a:rPr lang="ko-KR" altLang="ko-KR" sz="1600" dirty="0"/>
              <a:t>라면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스크립트 </a:t>
            </a:r>
            <a:r>
              <a:rPr lang="ko-KR" altLang="ko-KR" sz="1600" dirty="0" err="1"/>
              <a:t>디렉토리는</a:t>
            </a:r>
            <a:r>
              <a:rPr lang="ko-KR" altLang="ko-KR" sz="1600" dirty="0"/>
              <a:t>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C:\Python34\Scripts</a:t>
            </a:r>
          </a:p>
          <a:p>
            <a:pPr lvl="1"/>
            <a:endParaRPr lang="ko-KR" altLang="en-US" sz="16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2281238" y="1775936"/>
            <a:ext cx="3971925" cy="17907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149813" y="3124200"/>
            <a:ext cx="1371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542156" y="2133603"/>
            <a:ext cx="1177609" cy="380999"/>
          </a:xfrm>
          <a:prstGeom prst="wedgeRoundRectCallout">
            <a:avLst>
              <a:gd name="adj1" fmla="val -32817"/>
              <a:gd name="adj2" fmla="val 20817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endParaRPr lang="ko-KR" altLang="en-US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260642" y="4485838"/>
            <a:ext cx="5731510" cy="14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63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5404968" y="2174952"/>
            <a:ext cx="1382065" cy="4006896"/>
            <a:chOff x="4931740" y="977899"/>
            <a:chExt cx="2764128" cy="8013790"/>
          </a:xfrm>
        </p:grpSpPr>
        <p:sp>
          <p:nvSpPr>
            <p:cNvPr id="189" name="사람이 혼자 살 수 있을까?"/>
            <p:cNvSpPr/>
            <p:nvPr/>
          </p:nvSpPr>
          <p:spPr>
            <a:xfrm>
              <a:off x="6313804" y="977899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10000"/>
                </a:lnSpc>
                <a:defRPr sz="75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사람이 </a:t>
              </a: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혼자 살 수 있을까?</a:t>
              </a:r>
            </a:p>
          </p:txBody>
        </p:sp>
        <p:pic>
          <p:nvPicPr>
            <p:cNvPr id="19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740" y="3576908"/>
              <a:ext cx="2764129" cy="541478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19543483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"/>
          <p:cNvGrpSpPr/>
          <p:nvPr/>
        </p:nvGrpSpPr>
        <p:grpSpPr>
          <a:xfrm>
            <a:off x="3622934" y="1838402"/>
            <a:ext cx="3108067" cy="4342177"/>
            <a:chOff x="3960377" y="1753234"/>
            <a:chExt cx="6216132" cy="8684351"/>
          </a:xfrm>
        </p:grpSpPr>
        <p:sp>
          <p:nvSpPr>
            <p:cNvPr id="193" name="최근 프로그래밍 트렌드는…"/>
            <p:cNvSpPr/>
            <p:nvPr/>
          </p:nvSpPr>
          <p:spPr>
            <a:xfrm>
              <a:off x="8906510" y="1753234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10000"/>
                </a:lnSpc>
                <a:defRPr sz="75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최근 프로그래밍 트렌드는 </a:t>
              </a:r>
            </a:p>
            <a:p>
              <a:pPr algn="ctr" defTabSz="412750" latinLnBrk="0" hangingPunct="0">
                <a:lnSpc>
                  <a:spcPct val="110000"/>
                </a:lnSpc>
                <a:defRPr sz="10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여러 가지 언어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를</a:t>
              </a: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 섞어서 사용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하는 것</a:t>
              </a:r>
            </a:p>
          </p:txBody>
        </p:sp>
        <p:sp>
          <p:nvSpPr>
            <p:cNvPr id="194" name="Text"/>
            <p:cNvSpPr/>
            <p:nvPr/>
          </p:nvSpPr>
          <p:spPr>
            <a:xfrm>
              <a:off x="3960377" y="1753234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 defTabSz="228600" latinLnBrk="0" hangingPunct="0"/>
              <a:r>
                <a:rPr sz="600" kern="0" dirty="0"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</a:p>
          </p:txBody>
        </p:sp>
        <p:grpSp>
          <p:nvGrpSpPr>
            <p:cNvPr id="197" name="Group"/>
            <p:cNvGrpSpPr/>
            <p:nvPr/>
          </p:nvGrpSpPr>
          <p:grpSpPr>
            <a:xfrm>
              <a:off x="6080329" y="4507072"/>
              <a:ext cx="3916071" cy="5930515"/>
              <a:chOff x="0" y="0"/>
              <a:chExt cx="3916070" cy="5930514"/>
            </a:xfrm>
          </p:grpSpPr>
          <p:pic>
            <p:nvPicPr>
              <p:cNvPr id="195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735" y="455328"/>
                <a:ext cx="3106336" cy="547518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196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445239" cy="135045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17586032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203" name="Group"/>
          <p:cNvGrpSpPr/>
          <p:nvPr/>
        </p:nvGrpSpPr>
        <p:grpSpPr>
          <a:xfrm>
            <a:off x="2410163" y="1196814"/>
            <a:ext cx="7371675" cy="5147902"/>
            <a:chOff x="0" y="0"/>
            <a:chExt cx="14743347" cy="10295801"/>
          </a:xfrm>
        </p:grpSpPr>
        <p:sp>
          <p:nvSpPr>
            <p:cNvPr id="201" name="파이썬의 쩌는 궁합의 흔한 예.txt"/>
            <p:cNvSpPr txBox="1"/>
            <p:nvPr/>
          </p:nvSpPr>
          <p:spPr>
            <a:xfrm>
              <a:off x="4486269" y="9757193"/>
              <a:ext cx="5770809" cy="538608"/>
            </a:xfrm>
            <a:prstGeom prst="rect">
              <a:avLst/>
            </a:prstGeom>
            <a:solidFill>
              <a:srgbClr val="808785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lvl1pPr>
            </a:lstStyle>
            <a:p>
              <a:pPr algn="ctr" defTabSz="412750" latinLnBrk="0" hangingPunct="0"/>
              <a:r>
                <a:rPr sz="1500" kern="0"/>
                <a:t>파이썬의 쩌는 궁합의 흔한 예.txt</a:t>
              </a:r>
            </a:p>
          </p:txBody>
        </p:sp>
        <p:pic>
          <p:nvPicPr>
            <p:cNvPr id="20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743347" cy="892874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41410540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파이썬으로 코딩하기 위해 필요한 준비물"/>
          <p:cNvSpPr txBox="1"/>
          <p:nvPr/>
        </p:nvSpPr>
        <p:spPr>
          <a:xfrm>
            <a:off x="200155" y="3025044"/>
            <a:ext cx="11791691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파이썬으로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코딩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하기 위해 필요한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준비물</a:t>
            </a:r>
          </a:p>
        </p:txBody>
      </p:sp>
      <p:sp>
        <p:nvSpPr>
          <p:cNvPr id="206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549546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"/>
          <p:cNvGrpSpPr/>
          <p:nvPr/>
        </p:nvGrpSpPr>
        <p:grpSpPr>
          <a:xfrm>
            <a:off x="1886879" y="1780135"/>
            <a:ext cx="8418242" cy="3542558"/>
            <a:chOff x="-38100" y="-38099"/>
            <a:chExt cx="16836481" cy="7085114"/>
          </a:xfrm>
        </p:grpSpPr>
        <p:pic>
          <p:nvPicPr>
            <p:cNvPr id="22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224" y="287161"/>
              <a:ext cx="16359947" cy="394373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223" name="소스 코드…"/>
            <p:cNvSpPr/>
            <p:nvPr/>
          </p:nvSpPr>
          <p:spPr>
            <a:xfrm>
              <a:off x="4569259" y="5777014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소스</a:t>
              </a:r>
              <a:r>
                <a:rPr sz="2000" b="1" kern="0" dirty="0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코드</a:t>
              </a:r>
              <a:endParaRPr sz="2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  <a:p>
              <a:pPr algn="ctr" defTabSz="412750" latinLnBrk="0" hangingPunct="0">
                <a:lnSpc>
                  <a:spcPct val="150000"/>
                </a:lnSpc>
                <a:defRPr sz="24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인간의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언어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(=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프로그래밍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언어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)로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작성된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프로그램</a:t>
              </a:r>
              <a:endParaRPr sz="1200" b="1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</p:txBody>
        </p:sp>
        <p:pic>
          <p:nvPicPr>
            <p:cNvPr id="224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8101" y="-38100"/>
              <a:ext cx="9214720" cy="4594257"/>
            </a:xfrm>
            <a:prstGeom prst="rect">
              <a:avLst/>
            </a:prstGeom>
            <a:effectLst/>
          </p:spPr>
        </p:pic>
        <p:pic>
          <p:nvPicPr>
            <p:cNvPr id="226" name="Rectangle Rectangle" descr="Rectangle Rectangl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3899" y="-38100"/>
              <a:ext cx="2991626" cy="4594257"/>
            </a:xfrm>
            <a:prstGeom prst="rect">
              <a:avLst/>
            </a:prstGeom>
            <a:effectLst/>
          </p:spPr>
        </p:pic>
        <p:pic>
          <p:nvPicPr>
            <p:cNvPr id="228" name="Rectangle Rectangle" descr="Rectangle Rectangl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77725" y="1223"/>
              <a:ext cx="3620657" cy="4515611"/>
            </a:xfrm>
            <a:prstGeom prst="rect">
              <a:avLst/>
            </a:prstGeom>
            <a:effectLst/>
          </p:spPr>
        </p:pic>
        <p:sp>
          <p:nvSpPr>
            <p:cNvPr id="230" name="번역기…"/>
            <p:cNvSpPr/>
            <p:nvPr/>
          </p:nvSpPr>
          <p:spPr>
            <a:xfrm>
              <a:off x="11109712" y="5772400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번역기</a:t>
              </a:r>
              <a:endParaRPr sz="2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  <a:p>
              <a:pPr algn="ctr" defTabSz="412750" latinLnBrk="0" hangingPunct="0">
                <a:lnSpc>
                  <a:spcPct val="120000"/>
                </a:lnSpc>
                <a:defRPr sz="24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소스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코드를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기계어로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번역</a:t>
              </a:r>
              <a:endParaRPr sz="1200" b="1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</p:txBody>
        </p:sp>
        <p:sp>
          <p:nvSpPr>
            <p:cNvPr id="231" name="머신 코드…"/>
            <p:cNvSpPr/>
            <p:nvPr/>
          </p:nvSpPr>
          <p:spPr>
            <a:xfrm>
              <a:off x="14988054" y="5767786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머신</a:t>
              </a:r>
              <a:r>
                <a:rPr sz="2000" b="1" kern="0" dirty="0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코드</a:t>
              </a:r>
              <a:endParaRPr sz="2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  <a:p>
              <a:pPr algn="ctr" defTabSz="412750" latinLnBrk="0" hangingPunct="0">
                <a:lnSpc>
                  <a:spcPct val="120000"/>
                </a:lnSpc>
                <a:defRPr sz="24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기계어로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작성된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프로그램</a:t>
              </a:r>
              <a:endParaRPr sz="1200" b="1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</p:txBody>
        </p:sp>
      </p:grpSp>
      <p:pic>
        <p:nvPicPr>
          <p:cNvPr id="23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099" y="5082631"/>
            <a:ext cx="659307" cy="780680"/>
          </a:xfrm>
          <a:prstGeom prst="rect">
            <a:avLst/>
          </a:prstGeom>
          <a:ln w="3175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035" y="5082631"/>
            <a:ext cx="659307" cy="780680"/>
          </a:xfrm>
          <a:prstGeom prst="rect">
            <a:avLst/>
          </a:prstGeom>
          <a:ln w="3175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507" y="5082631"/>
            <a:ext cx="659307" cy="78068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238446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240" name="Group"/>
          <p:cNvGrpSpPr/>
          <p:nvPr/>
        </p:nvGrpSpPr>
        <p:grpSpPr>
          <a:xfrm>
            <a:off x="1000855" y="1818544"/>
            <a:ext cx="10190290" cy="4208374"/>
            <a:chOff x="-1025334" y="169987"/>
            <a:chExt cx="20380578" cy="8416747"/>
          </a:xfrm>
        </p:grpSpPr>
        <p:sp>
          <p:nvSpPr>
            <p:cNvPr id="238" name="번역기는 컴파일러와 인터프리터로 구분"/>
            <p:cNvSpPr txBox="1"/>
            <p:nvPr/>
          </p:nvSpPr>
          <p:spPr>
            <a:xfrm>
              <a:off x="-1025334" y="169987"/>
              <a:ext cx="20380578" cy="161582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10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번역기는 </a:t>
              </a: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컴파일러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와</a:t>
              </a: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 인터프리터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로 구분</a:t>
              </a:r>
            </a:p>
          </p:txBody>
        </p:sp>
        <p:pic>
          <p:nvPicPr>
            <p:cNvPr id="23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1605" y="3280025"/>
              <a:ext cx="3006698" cy="530670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9961185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"/>
          <p:cNvGrpSpPr/>
          <p:nvPr/>
        </p:nvGrpSpPr>
        <p:grpSpPr>
          <a:xfrm>
            <a:off x="1271718" y="1474611"/>
            <a:ext cx="9648565" cy="3821783"/>
            <a:chOff x="0" y="0"/>
            <a:chExt cx="19297128" cy="7643565"/>
          </a:xfrm>
        </p:grpSpPr>
        <p:sp>
          <p:nvSpPr>
            <p:cNvPr id="242" name="컴파일러는 전체 소스 코드를 한 번에 번역"/>
            <p:cNvSpPr txBox="1"/>
            <p:nvPr/>
          </p:nvSpPr>
          <p:spPr>
            <a:xfrm>
              <a:off x="2019874" y="6412459"/>
              <a:ext cx="15257380" cy="123110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5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컴파일러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는 </a:t>
              </a: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전체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소스 코드를 </a:t>
              </a: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한 번에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번역</a:t>
              </a:r>
            </a:p>
          </p:txBody>
        </p:sp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297128" cy="450266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9827044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"/>
          <p:cNvGrpSpPr/>
          <p:nvPr/>
        </p:nvGrpSpPr>
        <p:grpSpPr>
          <a:xfrm>
            <a:off x="1296235" y="1497908"/>
            <a:ext cx="9599532" cy="3798486"/>
            <a:chOff x="0" y="0"/>
            <a:chExt cx="19199061" cy="7596970"/>
          </a:xfrm>
        </p:grpSpPr>
        <p:sp>
          <p:nvSpPr>
            <p:cNvPr id="246" name="인터프리터는 번역이 필요한 부분을 한 줄씩 번역"/>
            <p:cNvSpPr txBox="1"/>
            <p:nvPr/>
          </p:nvSpPr>
          <p:spPr>
            <a:xfrm>
              <a:off x="314938" y="6365864"/>
              <a:ext cx="18569183" cy="123110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5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인터프리터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는 번역이 </a:t>
              </a: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필요한 부분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을 </a:t>
              </a: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한 줄씩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번역</a:t>
              </a:r>
            </a:p>
          </p:txBody>
        </p:sp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199061" cy="499959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3610824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"/>
          <p:cNvGrpSpPr/>
          <p:nvPr/>
        </p:nvGrpSpPr>
        <p:grpSpPr>
          <a:xfrm>
            <a:off x="1038060" y="1822237"/>
            <a:ext cx="10115882" cy="3880349"/>
            <a:chOff x="0" y="0"/>
            <a:chExt cx="20231761" cy="7760697"/>
          </a:xfrm>
        </p:grpSpPr>
        <p:sp>
          <p:nvSpPr>
            <p:cNvPr id="250" name="파이썬 컴파일러(!)를 품은 파이썬 인터프리터(!!).txt"/>
            <p:cNvSpPr txBox="1"/>
            <p:nvPr/>
          </p:nvSpPr>
          <p:spPr>
            <a:xfrm>
              <a:off x="5595413" y="7222089"/>
              <a:ext cx="9040935" cy="538608"/>
            </a:xfrm>
            <a:prstGeom prst="rect">
              <a:avLst/>
            </a:prstGeom>
            <a:solidFill>
              <a:srgbClr val="808785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lvl1pPr>
            </a:lstStyle>
            <a:p>
              <a:pPr algn="ctr" defTabSz="412750" latinLnBrk="0" hangingPunct="0"/>
              <a:r>
                <a:rPr sz="1500" kern="0"/>
                <a:t>파이썬 컴파일러(!)를 품은 파이썬 인터프리터(!!).txt</a:t>
              </a:r>
            </a:p>
          </p:txBody>
        </p:sp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231761" cy="642705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8170230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"/>
          <p:cNvGrpSpPr/>
          <p:nvPr/>
        </p:nvGrpSpPr>
        <p:grpSpPr>
          <a:xfrm>
            <a:off x="2122958" y="1423142"/>
            <a:ext cx="7946086" cy="4753885"/>
            <a:chOff x="-774395" y="255167"/>
            <a:chExt cx="15892170" cy="9507769"/>
          </a:xfrm>
        </p:grpSpPr>
        <p:sp>
          <p:nvSpPr>
            <p:cNvPr id="256" name="파이썬 인터프리터 설치는 어려워!…"/>
            <p:cNvSpPr txBox="1"/>
            <p:nvPr/>
          </p:nvSpPr>
          <p:spPr>
            <a:xfrm>
              <a:off x="-774395" y="255167"/>
              <a:ext cx="15892170" cy="238526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10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파이썬 인터프리터 설치는 </a:t>
              </a: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어려워!</a:t>
              </a:r>
            </a:p>
            <a:p>
              <a:pPr algn="ctr" defTabSz="412750" latinLnBrk="0" hangingPunct="0">
                <a:defRPr sz="5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(feat. 경로문제, 버전문제)</a:t>
              </a:r>
            </a:p>
          </p:txBody>
        </p:sp>
        <p:sp>
          <p:nvSpPr>
            <p:cNvPr id="257" name="Text"/>
            <p:cNvSpPr txBox="1"/>
            <p:nvPr/>
          </p:nvSpPr>
          <p:spPr>
            <a:xfrm>
              <a:off x="2225557" y="954881"/>
              <a:ext cx="128240" cy="26161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 defTabSz="228600" latinLnBrk="0" hangingPunct="0"/>
              <a:r>
                <a:rPr sz="600" kern="0" dirty="0"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</a:p>
          </p:txBody>
        </p:sp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116" y="4519298"/>
              <a:ext cx="4098927" cy="524363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260" name="01-2 번역기 로컬설치.png" descr="01-2 번역기 로컬설치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18" y="4239259"/>
            <a:ext cx="2338664" cy="125371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78183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en-US" altLang="ko-KR" sz="1600" dirty="0"/>
              <a:t>IDLE</a:t>
            </a:r>
            <a:r>
              <a:rPr lang="ko-KR" altLang="en-US" sz="1600" dirty="0"/>
              <a:t>은 대화형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쉘</a:t>
            </a:r>
            <a:r>
              <a:rPr lang="en-US" altLang="ko-KR" sz="1600" dirty="0"/>
              <a:t>(Python Shell)</a:t>
            </a:r>
            <a:r>
              <a:rPr lang="ko-KR" altLang="en-US" sz="1600" dirty="0"/>
              <a:t>과 편집기 모드로 사용 가능</a:t>
            </a:r>
            <a:endParaRPr lang="en-US" altLang="ko-KR" sz="1600" dirty="0"/>
          </a:p>
          <a:p>
            <a:pPr lvl="1"/>
            <a:r>
              <a:rPr lang="ko-KR" altLang="ko-KR" sz="1600" dirty="0"/>
              <a:t>짧고 간단한 예제 코드는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</a:t>
            </a:r>
            <a:r>
              <a:rPr lang="ko-KR" altLang="ko-KR" sz="1600" dirty="0" err="1"/>
              <a:t>쉘</a:t>
            </a:r>
            <a:r>
              <a:rPr lang="ko-KR" altLang="en-US" sz="1600" dirty="0" err="1"/>
              <a:t>을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lvl="1"/>
            <a:r>
              <a:rPr lang="ko-KR" altLang="ko-KR" sz="1600" dirty="0"/>
              <a:t>길고 복잡한 예제 코드는 코드 편집기를 이용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쉘로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코딩하기</a:t>
            </a:r>
            <a:endParaRPr lang="en-US" altLang="ko-KR" sz="1600" dirty="0"/>
          </a:p>
          <a:p>
            <a:pPr lvl="1"/>
            <a:r>
              <a:rPr lang="en-US" altLang="ko-KR" sz="1600" dirty="0"/>
              <a:t>[Python 3.X]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[ IDLE(Python GUI) ] </a:t>
            </a:r>
            <a:r>
              <a:rPr lang="ko-KR" altLang="en-US" sz="1600" dirty="0"/>
              <a:t>항목을 찾아 클릭하여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쉘</a:t>
            </a:r>
            <a:r>
              <a:rPr lang="ko-KR" altLang="en-US" sz="1600" dirty="0"/>
              <a:t> 실행</a:t>
            </a:r>
            <a:endParaRPr lang="en-US" altLang="ko-KR" sz="1600" dirty="0"/>
          </a:p>
          <a:p>
            <a:pPr lvl="1"/>
            <a:r>
              <a:rPr lang="ko-KR" altLang="en-US" sz="1600" dirty="0"/>
              <a:t>다음과 같이 </a:t>
            </a:r>
            <a:r>
              <a:rPr lang="en-US" altLang="ko-KR" sz="1600" dirty="0"/>
              <a:t>print(“Hello, World.”) </a:t>
            </a:r>
            <a:r>
              <a:rPr lang="ko-KR" altLang="en-US" sz="1600" dirty="0"/>
              <a:t>입력하고 </a:t>
            </a:r>
            <a:r>
              <a:rPr lang="ko-KR" altLang="en-US" sz="1600" dirty="0" err="1"/>
              <a:t>엔터키</a:t>
            </a:r>
            <a:r>
              <a:rPr lang="ko-KR" altLang="en-US" sz="1600" dirty="0"/>
              <a:t> 입력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838200" y="-2000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IDLE</a:t>
            </a:r>
            <a:r>
              <a:rPr lang="ko-KR" altLang="en-US" sz="3600" dirty="0"/>
              <a:t>의 두 가지 모드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파이썬</a:t>
            </a:r>
            <a:r>
              <a:rPr lang="ko-KR" altLang="en-US" sz="3600" dirty="0"/>
              <a:t> </a:t>
            </a:r>
            <a:r>
              <a:rPr lang="ko-KR" altLang="en-US" sz="3600" dirty="0" err="1"/>
              <a:t>쉘로</a:t>
            </a:r>
            <a:r>
              <a:rPr lang="ko-KR" altLang="en-US" sz="3600" dirty="0"/>
              <a:t> </a:t>
            </a:r>
            <a:r>
              <a:rPr lang="ko-KR" altLang="en-US" sz="3600" dirty="0" err="1"/>
              <a:t>코딩하기</a:t>
            </a:r>
            <a:endParaRPr lang="ko-KR" altLang="en-US" sz="36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431256" y="3352800"/>
            <a:ext cx="702468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83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클라우드 파이썬 개발 환경"/>
          <p:cNvSpPr txBox="1"/>
          <p:nvPr/>
        </p:nvSpPr>
        <p:spPr>
          <a:xfrm>
            <a:off x="2230358" y="3025044"/>
            <a:ext cx="7731284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클라우드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파이썬 개발 환경</a:t>
            </a:r>
          </a:p>
        </p:txBody>
      </p:sp>
      <p:sp>
        <p:nvSpPr>
          <p:cNvPr id="263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5212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268" name="Group"/>
          <p:cNvGrpSpPr/>
          <p:nvPr/>
        </p:nvGrpSpPr>
        <p:grpSpPr>
          <a:xfrm>
            <a:off x="1401606" y="1856803"/>
            <a:ext cx="9388789" cy="3229388"/>
            <a:chOff x="-1025044" y="169987"/>
            <a:chExt cx="18777575" cy="6458775"/>
          </a:xfrm>
        </p:grpSpPr>
        <p:sp>
          <p:nvSpPr>
            <p:cNvPr id="266" name="댓글 작성과 동일한 과정으로 코딩 실습!"/>
            <p:cNvSpPr txBox="1"/>
            <p:nvPr/>
          </p:nvSpPr>
          <p:spPr>
            <a:xfrm>
              <a:off x="-1025044" y="169987"/>
              <a:ext cx="18777575" cy="161582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75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댓글 작성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과 동일한 과정으로 코딩 실습!</a:t>
              </a:r>
            </a:p>
          </p:txBody>
        </p:sp>
        <p:pic>
          <p:nvPicPr>
            <p:cNvPr id="267" name="01-2 댓글작성.png" descr="01-2 댓글작성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7652" y="3673102"/>
              <a:ext cx="13092184" cy="295566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9375083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273" name="Group"/>
          <p:cNvGrpSpPr/>
          <p:nvPr/>
        </p:nvGrpSpPr>
        <p:grpSpPr>
          <a:xfrm>
            <a:off x="12604" y="1899393"/>
            <a:ext cx="12166793" cy="3017107"/>
            <a:chOff x="-1322101" y="255167"/>
            <a:chExt cx="24333583" cy="6034212"/>
          </a:xfrm>
        </p:grpSpPr>
        <p:sp>
          <p:nvSpPr>
            <p:cNvPr id="271" name="웹 브라우저를 사용해서 소스 코드를 작성하면 끝!…"/>
            <p:cNvSpPr txBox="1"/>
            <p:nvPr/>
          </p:nvSpPr>
          <p:spPr>
            <a:xfrm>
              <a:off x="-1322101" y="255167"/>
              <a:ext cx="24333583" cy="238526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75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웹 브라우저를 사용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해서 소스 코드를 작성하면 끝!</a:t>
              </a:r>
            </a:p>
            <a:p>
              <a:pPr algn="ctr" defTabSz="412750" latinLnBrk="0" hangingPunct="0">
                <a:defRPr sz="5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(feat. 파이썬 인터프리터 설치 필요 없음)</a:t>
              </a:r>
            </a:p>
          </p:txBody>
        </p:sp>
        <p:pic>
          <p:nvPicPr>
            <p:cNvPr id="272" name="01-2 클라우드 접속후.png" descr="01-2 클라우드 접속후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8016" y="3930676"/>
              <a:ext cx="14853346" cy="235870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44935694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내용 개체 틀 27">
            <a:extLst>
              <a:ext uri="{FF2B5EF4-FFF2-40B4-BE49-F238E27FC236}">
                <a16:creationId xmlns:a16="http://schemas.microsoft.com/office/drawing/2014/main" id="{F69A5D73-F1F9-F1F3-170C-7F1E4EAFA0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87526" y="1016000"/>
            <a:ext cx="4156075" cy="5689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1. </a:t>
            </a:r>
            <a:r>
              <a:rPr lang="ko-KR" altLang="en-US" dirty="0"/>
              <a:t>용어 정리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2.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3. </a:t>
            </a:r>
            <a:r>
              <a:rPr lang="ko-KR" altLang="en-US" dirty="0"/>
              <a:t>문자열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4. </a:t>
            </a:r>
            <a:r>
              <a:rPr lang="ko-KR" altLang="en-US" dirty="0"/>
              <a:t>이스케이프 문자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5. </a:t>
            </a:r>
            <a:r>
              <a:rPr lang="ko-KR" altLang="en-US" dirty="0"/>
              <a:t>여러 줄 문자열 만들기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6. </a:t>
            </a:r>
            <a:r>
              <a:rPr lang="ko-KR" altLang="en-US" dirty="0"/>
              <a:t>문자열 연산자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7. </a:t>
            </a:r>
            <a:r>
              <a:rPr lang="ko-KR" altLang="en-US" dirty="0"/>
              <a:t>문자열 길이 구하기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8. </a:t>
            </a:r>
            <a:r>
              <a:rPr lang="ko-KR" altLang="en-US" dirty="0" err="1"/>
              <a:t>자료형</a:t>
            </a:r>
            <a:r>
              <a:rPr lang="ko-KR" altLang="en-US" dirty="0"/>
              <a:t> 확인하기</a:t>
            </a:r>
            <a:endParaRPr lang="en-US" altLang="ko-KR" dirty="0"/>
          </a:p>
        </p:txBody>
      </p:sp>
      <p:sp>
        <p:nvSpPr>
          <p:cNvPr id="3" name="내용 개체 틀 27">
            <a:extLst>
              <a:ext uri="{FF2B5EF4-FFF2-40B4-BE49-F238E27FC236}">
                <a16:creationId xmlns:a16="http://schemas.microsoft.com/office/drawing/2014/main" id="{DF7C5E3B-BCD1-60E9-B51C-6BA450E686D6}"/>
              </a:ext>
            </a:extLst>
          </p:cNvPr>
          <p:cNvSpPr txBox="1">
            <a:spLocks/>
          </p:cNvSpPr>
          <p:nvPr/>
        </p:nvSpPr>
        <p:spPr bwMode="auto">
          <a:xfrm>
            <a:off x="6243639" y="990600"/>
            <a:ext cx="4156075" cy="5715000"/>
          </a:xfrm>
          <a:prstGeom prst="roundRect">
            <a:avLst>
              <a:gd name="adj" fmla="val 12994"/>
            </a:avLst>
          </a:prstGeom>
          <a:noFill/>
          <a:ln w="19050">
            <a:solidFill>
              <a:schemeClr val="bg2">
                <a:lumMod val="9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 sz="1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9. </a:t>
            </a:r>
            <a:r>
              <a:rPr lang="ko-KR" altLang="en-US" dirty="0"/>
              <a:t>숫자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10. </a:t>
            </a:r>
            <a:r>
              <a:rPr lang="ko-KR" altLang="en-US" dirty="0"/>
              <a:t>숫자 연산자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11. </a:t>
            </a:r>
            <a:r>
              <a:rPr lang="ko-KR" altLang="en-US" dirty="0"/>
              <a:t>변수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12. </a:t>
            </a:r>
            <a:r>
              <a:rPr lang="ko-KR" altLang="en-US" dirty="0"/>
              <a:t>복합 대입 연산자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13.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14. </a:t>
            </a:r>
            <a:r>
              <a:rPr lang="ko-KR" altLang="en-US" dirty="0"/>
              <a:t>문자열을 숫자로 바꾸기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15. </a:t>
            </a:r>
            <a:r>
              <a:rPr lang="ko-KR" altLang="en-US" dirty="0"/>
              <a:t>숫자를 문자열로 바꾸기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16.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>
            <a:extLst>
              <a:ext uri="{FF2B5EF4-FFF2-40B4-BE49-F238E27FC236}">
                <a16:creationId xmlns:a16="http://schemas.microsoft.com/office/drawing/2014/main" id="{4F205D4B-75C4-1172-CAEC-3B97874E93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/>
              <a:t>표현식</a:t>
            </a:r>
            <a:r>
              <a:rPr lang="en-US" altLang="ko-KR"/>
              <a:t>, </a:t>
            </a:r>
            <a:r>
              <a:rPr lang="ko-KR" altLang="en-US"/>
              <a:t>문장</a:t>
            </a:r>
            <a:r>
              <a:rPr lang="en-US" altLang="ko-KR"/>
              <a:t>, </a:t>
            </a:r>
            <a:r>
              <a:rPr lang="ko-KR" altLang="en-US"/>
              <a:t>키워드</a:t>
            </a:r>
            <a:r>
              <a:rPr lang="en-US" altLang="ko-KR"/>
              <a:t>, </a:t>
            </a:r>
            <a:r>
              <a:rPr lang="ko-KR" altLang="en-US"/>
              <a:t>식별자의 의미를 살펴봅니다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문자열 생성 방법과 적용 연산자를 알아봅니다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숫자 생성 방법과 적용 연산자를 알아봅니다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변수를 선언하고</a:t>
            </a:r>
            <a:r>
              <a:rPr lang="en-US" altLang="ko-KR"/>
              <a:t> </a:t>
            </a:r>
            <a:r>
              <a:rPr lang="ko-KR" altLang="en-US"/>
              <a:t>값을 할당하는 방법을 배웁니다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>
            <a:extLst>
              <a:ext uri="{FF2B5EF4-FFF2-40B4-BE49-F238E27FC236}">
                <a16:creationId xmlns:a16="http://schemas.microsoft.com/office/drawing/2014/main" id="{D9731D2A-D25C-5C1A-A725-FF26AC0DDE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표현식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ko-KR" altLang="en-US"/>
              <a:t>값을 만들어내는 간단한 코드</a:t>
            </a:r>
            <a:endParaRPr lang="en-US" altLang="ko-KR"/>
          </a:p>
          <a:p>
            <a:pPr lvl="2"/>
            <a:r>
              <a:rPr lang="en-US" altLang="ko-KR"/>
              <a:t>273</a:t>
            </a:r>
          </a:p>
          <a:p>
            <a:pPr lvl="2"/>
            <a:r>
              <a:rPr lang="en-US" altLang="ko-KR"/>
              <a:t>10 + 20 + 30 * 10</a:t>
            </a:r>
          </a:p>
          <a:p>
            <a:pPr lvl="2"/>
            <a:r>
              <a:rPr lang="en-US" altLang="ko-KR"/>
              <a:t>"Python Programming"</a:t>
            </a:r>
          </a:p>
          <a:p>
            <a:pPr lvl="1"/>
            <a:r>
              <a:rPr lang="ko-KR" altLang="en-US"/>
              <a:t>하나 이상 표현식 모여 문장 구성</a:t>
            </a:r>
            <a:endParaRPr lang="en-US" altLang="ko-KR"/>
          </a:p>
          <a:p>
            <a:pPr lvl="1"/>
            <a:r>
              <a:rPr lang="ko-KR" altLang="en-US"/>
              <a:t>문장이 모여 프로그램 구성</a:t>
            </a:r>
            <a:endParaRPr lang="en-US" altLang="ko-KR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5B3E7740-805B-385D-C96C-F34E7912C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3962400"/>
            <a:ext cx="64754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>
            <a:extLst>
              <a:ext uri="{FF2B5EF4-FFF2-40B4-BE49-F238E27FC236}">
                <a16:creationId xmlns:a16="http://schemas.microsoft.com/office/drawing/2014/main" id="{06039212-1AAD-9544-5E69-7220534F0D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키워드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(Keyword)</a:t>
            </a:r>
          </a:p>
          <a:p>
            <a:pPr lvl="1">
              <a:defRPr/>
            </a:pPr>
            <a:r>
              <a:rPr lang="ko-KR" altLang="en-US" dirty="0"/>
              <a:t>특별한</a:t>
            </a:r>
            <a:r>
              <a:rPr lang="en-US" altLang="ko-KR" dirty="0"/>
              <a:t> </a:t>
            </a:r>
            <a:r>
              <a:rPr lang="ko-KR" altLang="en-US" dirty="0"/>
              <a:t>의미가 부여된 단어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파이썬은</a:t>
            </a:r>
            <a:r>
              <a:rPr lang="ko-KR" altLang="en-US" dirty="0"/>
              <a:t> 대소문자 구분 사용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Visual Studio Code</a:t>
            </a:r>
            <a:r>
              <a:rPr lang="ko-KR" altLang="en-US" dirty="0"/>
              <a:t>에서 보라색</a:t>
            </a:r>
            <a:r>
              <a:rPr lang="en-US" altLang="ko-KR" dirty="0"/>
              <a:t>/</a:t>
            </a:r>
            <a:r>
              <a:rPr lang="ko-KR" altLang="en-US" dirty="0"/>
              <a:t>하늘색 표시</a:t>
            </a:r>
          </a:p>
        </p:txBody>
      </p:sp>
      <p:pic>
        <p:nvPicPr>
          <p:cNvPr id="9220" name="Picture 2">
            <a:extLst>
              <a:ext uri="{FF2B5EF4-FFF2-40B4-BE49-F238E27FC236}">
                <a16:creationId xmlns:a16="http://schemas.microsoft.com/office/drawing/2014/main" id="{4F1698FA-3CAD-3876-FF9E-D6F7129AA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62200"/>
            <a:ext cx="75247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24E96DF-7449-3A82-180C-B08147AAD1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chemeClr val="accent2"/>
                </a:solidFill>
              </a:rPr>
              <a:t>식별자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(Identifier)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변수에 부여한 이름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ko-KR" altLang="en-US" dirty="0"/>
              <a:t>프로그래밍 언어에서 이름 붙일 때 사용하는 단어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알파벳 사용이 관례</a:t>
            </a:r>
            <a:endParaRPr lang="en-US" altLang="ko-KR" dirty="0"/>
          </a:p>
          <a:p>
            <a:pPr lvl="1">
              <a:defRPr/>
            </a:pPr>
            <a:endParaRPr lang="en-US" altLang="ko-KR" sz="1050" dirty="0"/>
          </a:p>
          <a:p>
            <a:pPr lvl="1">
              <a:defRPr/>
            </a:pPr>
            <a:r>
              <a:rPr lang="ko-KR" altLang="en-US" dirty="0"/>
              <a:t>사용 기본규칙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키워드 사용 불가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특수문자는 </a:t>
            </a:r>
            <a:r>
              <a:rPr lang="en-US" altLang="ko-KR" dirty="0"/>
              <a:t>_ </a:t>
            </a:r>
            <a:r>
              <a:rPr lang="ko-KR" altLang="en-US" dirty="0"/>
              <a:t>만 허용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숫자로 시작 불가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공백 사용 불가</a:t>
            </a:r>
            <a:endParaRPr lang="en-US" altLang="ko-KR" dirty="0"/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E064DCAD-8ABB-41F4-8835-7A151412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462463"/>
            <a:ext cx="79629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>
            <a:extLst>
              <a:ext uri="{FF2B5EF4-FFF2-40B4-BE49-F238E27FC236}">
                <a16:creationId xmlns:a16="http://schemas.microsoft.com/office/drawing/2014/main" id="{725F09FD-4128-D9F4-72EE-BDA1ABD05E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/>
              <a:t>종류와 구분</a:t>
            </a:r>
            <a:endParaRPr lang="en-US" altLang="ko-KR" dirty="0"/>
          </a:p>
          <a:p>
            <a:pPr lvl="2">
              <a:defRPr/>
            </a:pPr>
            <a:r>
              <a:rPr lang="ko-KR" altLang="en-US" dirty="0" err="1">
                <a:solidFill>
                  <a:schemeClr val="accent2"/>
                </a:solidFill>
              </a:rPr>
              <a:t>스네이크</a:t>
            </a:r>
            <a:r>
              <a:rPr lang="ko-KR" altLang="en-US" dirty="0">
                <a:solidFill>
                  <a:schemeClr val="accent2"/>
                </a:solidFill>
              </a:rPr>
              <a:t> 케이스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snake_case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3">
              <a:buFont typeface="Arial" charset="0"/>
              <a:buChar char="–"/>
              <a:defRPr/>
            </a:pPr>
            <a:r>
              <a:rPr lang="ko-KR" altLang="en-US" dirty="0"/>
              <a:t>단어 사이에 </a:t>
            </a:r>
            <a:r>
              <a:rPr lang="en-US" altLang="ko-KR" dirty="0"/>
              <a:t>_ </a:t>
            </a:r>
            <a:r>
              <a:rPr lang="ko-KR" altLang="en-US" dirty="0"/>
              <a:t>기호 사용하여 </a:t>
            </a:r>
            <a:r>
              <a:rPr lang="ko-KR" altLang="en-US" dirty="0" err="1"/>
              <a:t>식별자</a:t>
            </a:r>
            <a:r>
              <a:rPr lang="ko-KR" altLang="en-US" dirty="0"/>
              <a:t> 형성</a:t>
            </a:r>
            <a:endParaRPr lang="en-US" altLang="ko-KR" dirty="0"/>
          </a:p>
          <a:p>
            <a:pPr lvl="2">
              <a:defRPr/>
            </a:pPr>
            <a:r>
              <a:rPr lang="ko-KR" altLang="en-US" dirty="0" err="1">
                <a:solidFill>
                  <a:schemeClr val="accent2"/>
                </a:solidFill>
              </a:rPr>
              <a:t>캐멀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케이스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CamelCase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3">
              <a:buFont typeface="Arial" charset="0"/>
              <a:buChar char="–"/>
              <a:defRPr/>
            </a:pPr>
            <a:r>
              <a:rPr lang="ko-KR" altLang="en-US" dirty="0"/>
              <a:t>단어 첫 글자를 대문자로 하여 </a:t>
            </a:r>
            <a:r>
              <a:rPr lang="ko-KR" altLang="en-US" dirty="0" err="1"/>
              <a:t>식별자</a:t>
            </a:r>
            <a:r>
              <a:rPr lang="ko-KR" altLang="en-US" dirty="0"/>
              <a:t> 형성</a:t>
            </a:r>
          </a:p>
        </p:txBody>
      </p:sp>
      <p:pic>
        <p:nvPicPr>
          <p:cNvPr id="11268" name="Picture 2">
            <a:extLst>
              <a:ext uri="{FF2B5EF4-FFF2-40B4-BE49-F238E27FC236}">
                <a16:creationId xmlns:a16="http://schemas.microsoft.com/office/drawing/2014/main" id="{3F93194D-5A8A-C4B3-8E4F-63EA3A46C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5029200"/>
            <a:ext cx="72104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>
            <a:extLst>
              <a:ext uri="{FF2B5EF4-FFF2-40B4-BE49-F238E27FC236}">
                <a16:creationId xmlns:a16="http://schemas.microsoft.com/office/drawing/2014/main" id="{7D472204-D41C-58FE-15DB-C038DC06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6" y="2952751"/>
            <a:ext cx="5876925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>
            <a:extLst>
              <a:ext uri="{FF2B5EF4-FFF2-40B4-BE49-F238E27FC236}">
                <a16:creationId xmlns:a16="http://schemas.microsoft.com/office/drawing/2014/main" id="{5651D159-220B-E487-6FF7-D8E6E7DCDA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>
                <a:solidFill>
                  <a:schemeClr val="accent2"/>
                </a:solidFill>
              </a:rPr>
              <a:t>함수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(Function)</a:t>
            </a:r>
          </a:p>
          <a:p>
            <a:pPr lvl="2">
              <a:defRPr/>
            </a:pPr>
            <a:r>
              <a:rPr lang="ko-KR" altLang="en-US" dirty="0"/>
              <a:t>글자 뒤 괄호 있는 경우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괄호에 문자열</a:t>
            </a:r>
            <a:r>
              <a:rPr lang="en-US" altLang="ko-KR" dirty="0"/>
              <a:t> </a:t>
            </a:r>
            <a:r>
              <a:rPr lang="ko-KR" altLang="en-US" dirty="0"/>
              <a:t>등 자료 입력</a:t>
            </a:r>
            <a:endParaRPr lang="en-US" altLang="ko-KR" dirty="0"/>
          </a:p>
          <a:p>
            <a:pPr lvl="3">
              <a:buFont typeface="Arial" charset="0"/>
              <a:buChar char="–"/>
              <a:defRPr/>
            </a:pPr>
            <a:r>
              <a:rPr lang="en-US" altLang="ko-KR" dirty="0"/>
              <a:t>Ex. print()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함수를 구분해보자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print() </a:t>
            </a:r>
            <a:r>
              <a:rPr lang="ko-KR" altLang="en-US" dirty="0"/>
              <a:t>함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list() </a:t>
            </a:r>
            <a:r>
              <a:rPr lang="ko-KR" altLang="en-US" dirty="0"/>
              <a:t>함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soup.select</a:t>
            </a:r>
            <a:r>
              <a:rPr lang="en-US" altLang="ko-KR" dirty="0"/>
              <a:t>() </a:t>
            </a:r>
            <a:r>
              <a:rPr lang="ko-KR" altLang="en-US" dirty="0"/>
              <a:t>클래스 내부의 함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math.pi</a:t>
            </a:r>
            <a:r>
              <a:rPr lang="en-US" altLang="ko-KR" dirty="0"/>
              <a:t> </a:t>
            </a:r>
            <a:r>
              <a:rPr lang="ko-KR" altLang="en-US" dirty="0"/>
              <a:t>클래스 내부의 변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math.e</a:t>
            </a:r>
            <a:r>
              <a:rPr lang="en-US" altLang="ko-KR" dirty="0"/>
              <a:t> </a:t>
            </a:r>
            <a:r>
              <a:rPr lang="ko-KR" altLang="en-US" dirty="0"/>
              <a:t>클래스 내부의 변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class Animal: </a:t>
            </a:r>
            <a:r>
              <a:rPr lang="ko-KR" altLang="en-US" dirty="0"/>
              <a:t>클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라이브러리 클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/>
              <a:t>코드 편집기로 </a:t>
            </a:r>
            <a:r>
              <a:rPr lang="ko-KR" altLang="en-US" sz="1600" dirty="0" err="1"/>
              <a:t>코딩하기</a:t>
            </a:r>
            <a:r>
              <a:rPr lang="ko-KR" altLang="en-US" sz="1600" dirty="0"/>
              <a:t> </a:t>
            </a:r>
            <a:r>
              <a:rPr lang="en-US" altLang="ko-KR" sz="1600" dirty="0"/>
              <a:t>- 1</a:t>
            </a:r>
          </a:p>
          <a:p>
            <a:pPr lvl="1"/>
            <a:r>
              <a:rPr lang="en-US" altLang="ko-KR" sz="1600" dirty="0"/>
              <a:t>IDLE </a:t>
            </a:r>
            <a:r>
              <a:rPr lang="ko-KR" altLang="en-US" sz="1600" dirty="0"/>
              <a:t>창에서 </a:t>
            </a:r>
            <a:r>
              <a:rPr lang="en-US" altLang="ko-KR" sz="1600" dirty="0"/>
              <a:t>[File] 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 [New File] </a:t>
            </a:r>
            <a:r>
              <a:rPr lang="ko-KR" altLang="en-US" sz="1600" dirty="0"/>
              <a:t>메뉴 항목을 클릭하여 코드 편집기 실행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다음과 같이 코드를 입력하고 </a:t>
            </a:r>
            <a:r>
              <a:rPr lang="en-US" altLang="ko-KR" sz="1600" dirty="0"/>
              <a:t>[Ctrl]+[S]</a:t>
            </a:r>
            <a:r>
              <a:rPr lang="ko-KR" altLang="ko-KR" sz="1600" dirty="0"/>
              <a:t>키를 눌러서 </a:t>
            </a:r>
            <a:r>
              <a:rPr lang="ko-KR" altLang="en-US" sz="1600" dirty="0"/>
              <a:t>파일 저장</a:t>
            </a:r>
            <a:r>
              <a:rPr lang="en-US" altLang="ko-KR" sz="1600" dirty="0"/>
              <a:t>. </a:t>
            </a:r>
          </a:p>
          <a:p>
            <a:pPr lvl="1"/>
            <a:r>
              <a:rPr lang="ko-KR" altLang="en-US" sz="1600" dirty="0"/>
              <a:t>파일 이름은 </a:t>
            </a:r>
            <a:r>
              <a:rPr lang="en-US" altLang="ko-KR" sz="1600" dirty="0">
                <a:latin typeface="+mj-lt"/>
              </a:rPr>
              <a:t>hello_world.py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771525" y="-4362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IDLE</a:t>
            </a:r>
            <a:r>
              <a:rPr lang="ko-KR" altLang="en-US" sz="3600" dirty="0"/>
              <a:t>의 두 가지 모드 </a:t>
            </a:r>
            <a:r>
              <a:rPr lang="en-US" altLang="ko-KR" sz="3600" dirty="0"/>
              <a:t>- </a:t>
            </a:r>
            <a:r>
              <a:rPr lang="ko-KR" altLang="en-US" sz="1800" dirty="0"/>
              <a:t>코드 편집기로 </a:t>
            </a:r>
            <a:r>
              <a:rPr lang="ko-KR" altLang="en-US" sz="1800" dirty="0" err="1"/>
              <a:t>코딩하기</a:t>
            </a:r>
            <a:endParaRPr lang="ko-KR" altLang="en-US" sz="18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62201" y="1521727"/>
            <a:ext cx="5333999" cy="2364473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368378" y="4724398"/>
            <a:ext cx="4038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3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>
            <a:extLst>
              <a:ext uri="{FF2B5EF4-FFF2-40B4-BE49-F238E27FC236}">
                <a16:creationId xmlns:a16="http://schemas.microsoft.com/office/drawing/2014/main" id="{223589BE-CBBF-E5AE-CA79-5414408D47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(Comment)</a:t>
            </a:r>
          </a:p>
          <a:p>
            <a:pPr lvl="1">
              <a:defRPr/>
            </a:pPr>
            <a:r>
              <a:rPr lang="ko-KR" altLang="en-US" dirty="0"/>
              <a:t>프로그램 설명하는 코드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프로그램 진행에 영향 주지 않음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앞에 </a:t>
            </a:r>
            <a:r>
              <a:rPr lang="en-US" altLang="ko-KR" dirty="0"/>
              <a:t># </a:t>
            </a:r>
            <a:r>
              <a:rPr lang="ko-KR" altLang="en-US" dirty="0"/>
              <a:t>기호 붙여 주석 처리</a:t>
            </a:r>
          </a:p>
        </p:txBody>
      </p:sp>
      <p:pic>
        <p:nvPicPr>
          <p:cNvPr id="13316" name="Picture 2">
            <a:extLst>
              <a:ext uri="{FF2B5EF4-FFF2-40B4-BE49-F238E27FC236}">
                <a16:creationId xmlns:a16="http://schemas.microsoft.com/office/drawing/2014/main" id="{52C0C79F-A6C6-0C50-50A8-D7627F338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8" y="2895600"/>
            <a:ext cx="7988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>
            <a:extLst>
              <a:ext uri="{FF2B5EF4-FFF2-40B4-BE49-F238E27FC236}">
                <a16:creationId xmlns:a16="http://schemas.microsoft.com/office/drawing/2014/main" id="{5F0206ED-5720-AD9A-3C68-643D552B35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/>
              <a:t>현재 작업을 알 수 있도록 메시지 출력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코드 입력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>
                <a:solidFill>
                  <a:schemeClr val="accent2"/>
                </a:solidFill>
              </a:rPr>
              <a:t>print() </a:t>
            </a:r>
            <a:r>
              <a:rPr lang="ko-KR" altLang="en-US"/>
              <a:t>함수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괄호 안에 출력할 내용 입력</a:t>
            </a:r>
            <a:endParaRPr lang="en-US" altLang="ko-KR"/>
          </a:p>
          <a:p>
            <a:pPr lvl="2"/>
            <a:r>
              <a:rPr lang="ko-KR" altLang="en-US"/>
              <a:t>여러 개 입력 가능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입력 후 </a:t>
            </a:r>
            <a:r>
              <a:rPr lang="en-US" altLang="ko-KR"/>
              <a:t>output.py</a:t>
            </a:r>
            <a:r>
              <a:rPr lang="ko-KR" altLang="en-US"/>
              <a:t>로 저장</a:t>
            </a:r>
            <a:endParaRPr lang="en-US" altLang="ko-KR"/>
          </a:p>
        </p:txBody>
      </p:sp>
      <p:pic>
        <p:nvPicPr>
          <p:cNvPr id="14340" name="Picture 2">
            <a:extLst>
              <a:ext uri="{FF2B5EF4-FFF2-40B4-BE49-F238E27FC236}">
                <a16:creationId xmlns:a16="http://schemas.microsoft.com/office/drawing/2014/main" id="{91523D6C-9CFB-6FDA-2969-4564AA55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1827213"/>
            <a:ext cx="4424363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>
            <a:extLst>
              <a:ext uri="{FF2B5EF4-FFF2-40B4-BE49-F238E27FC236}">
                <a16:creationId xmlns:a16="http://schemas.microsoft.com/office/drawing/2014/main" id="{C5ECC74D-4DA1-C174-2F6A-2C2B915E1B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출력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ko-KR" altLang="en-US"/>
              <a:t>위 파일 저장한 폴더로 이동</a:t>
            </a:r>
            <a:endParaRPr lang="en-US" altLang="ko-KR"/>
          </a:p>
          <a:p>
            <a:pPr lvl="1"/>
            <a:r>
              <a:rPr lang="en-US" altLang="ko-KR"/>
              <a:t>[Shift] + </a:t>
            </a:r>
            <a:r>
              <a:rPr lang="ko-KR" altLang="en-US"/>
              <a:t>마우스 오른쪽 버튼 클릭 </a:t>
            </a:r>
            <a:r>
              <a:rPr lang="ko-KR" altLang="en-US">
                <a:latin typeface="Calibri" panose="020F0502020204030204" pitchFamily="34" charset="0"/>
              </a:rPr>
              <a:t>→ </a:t>
            </a:r>
            <a:r>
              <a:rPr lang="en-US" altLang="ko-KR"/>
              <a:t>[</a:t>
            </a:r>
            <a:r>
              <a:rPr lang="ko-KR" altLang="en-US">
                <a:latin typeface="Calibri" panose="020F0502020204030204" pitchFamily="34" charset="0"/>
              </a:rPr>
              <a:t>여기서 명령 창 열기</a:t>
            </a:r>
            <a:r>
              <a:rPr lang="en-US" altLang="ko-KR">
                <a:latin typeface="Calibri" panose="020F0502020204030204" pitchFamily="34" charset="0"/>
              </a:rPr>
              <a:t>(W)</a:t>
            </a:r>
            <a:r>
              <a:rPr lang="en-US" altLang="ko-KR"/>
              <a:t>] </a:t>
            </a:r>
            <a:r>
              <a:rPr lang="ko-KR" altLang="en-US"/>
              <a:t>클릭</a:t>
            </a:r>
            <a:endParaRPr lang="en-US" altLang="ko-KR"/>
          </a:p>
          <a:p>
            <a:pPr lvl="1"/>
            <a:r>
              <a:rPr lang="ko-KR" altLang="en-US"/>
              <a:t>명령 프롬프트에 </a:t>
            </a:r>
            <a:r>
              <a:rPr lang="en-US" altLang="ko-KR"/>
              <a:t>python output.py </a:t>
            </a:r>
            <a:r>
              <a:rPr lang="ko-KR" altLang="en-US"/>
              <a:t>명령어 입력 실행</a:t>
            </a:r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029E3CA9-9AF8-D574-446F-4E67F3E8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800350"/>
            <a:ext cx="4724400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3">
            <a:extLst>
              <a:ext uri="{FF2B5EF4-FFF2-40B4-BE49-F238E27FC236}">
                <a16:creationId xmlns:a16="http://schemas.microsoft.com/office/drawing/2014/main" id="{C53BBCBA-03F3-58F7-7C87-229DFB09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744788"/>
            <a:ext cx="3962400" cy="400110"/>
          </a:xfrm>
          <a:prstGeom prst="rect">
            <a:avLst/>
          </a:prstGeom>
          <a:noFill/>
          <a:ln w="2540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B1AE6B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ADB9AD"/>
              </a:buClr>
              <a:buChar char="•"/>
              <a:defRPr sz="1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>
            <a:extLst>
              <a:ext uri="{FF2B5EF4-FFF2-40B4-BE49-F238E27FC236}">
                <a16:creationId xmlns:a16="http://schemas.microsoft.com/office/drawing/2014/main" id="{B67EF83E-84CF-E28E-2464-41180B3838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문자의 나열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文字列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String)</a:t>
            </a:r>
          </a:p>
          <a:p>
            <a:pPr lvl="1">
              <a:defRPr/>
            </a:pPr>
            <a:r>
              <a:rPr lang="en-US" altLang="ko-KR" dirty="0"/>
              <a:t>"Hello Python Programming…!"</a:t>
            </a:r>
          </a:p>
          <a:p>
            <a:pPr lvl="1">
              <a:defRPr/>
            </a:pPr>
            <a:r>
              <a:rPr lang="en-US" altLang="ko-KR" dirty="0"/>
              <a:t>"</a:t>
            </a:r>
            <a:r>
              <a:rPr lang="ko-KR" altLang="en-US" dirty="0"/>
              <a:t>안녕하세요</a:t>
            </a:r>
            <a:r>
              <a:rPr lang="en-US" altLang="ko-KR" dirty="0"/>
              <a:t>"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큰따옴표</a:t>
            </a:r>
            <a:r>
              <a:rPr lang="en-US" altLang="ko-KR" dirty="0"/>
              <a:t>/</a:t>
            </a:r>
            <a:r>
              <a:rPr lang="ko-KR" altLang="en-US" dirty="0"/>
              <a:t>작은따옴표 사용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"&lt;</a:t>
            </a:r>
            <a:r>
              <a:rPr lang="ko-KR" altLang="en-US" dirty="0"/>
              <a:t>글자</a:t>
            </a:r>
            <a:r>
              <a:rPr lang="en-US" altLang="ko-KR" dirty="0"/>
              <a:t>&gt;"  /  '&lt;</a:t>
            </a:r>
            <a:r>
              <a:rPr lang="ko-KR" altLang="en-US" dirty="0"/>
              <a:t>글자</a:t>
            </a:r>
            <a:r>
              <a:rPr lang="en-US" altLang="ko-KR" dirty="0"/>
              <a:t>&gt;'</a:t>
            </a:r>
          </a:p>
          <a:p>
            <a:pPr lvl="1">
              <a:defRPr/>
            </a:pPr>
            <a:r>
              <a:rPr lang="en-US" altLang="ko-KR" dirty="0"/>
              <a:t>print("</a:t>
            </a:r>
            <a:r>
              <a:rPr lang="ko-KR" altLang="en-US" dirty="0"/>
              <a:t>안녕하세요</a:t>
            </a:r>
            <a:r>
              <a:rPr lang="en-US" altLang="ko-KR" dirty="0"/>
              <a:t>") / print('</a:t>
            </a:r>
            <a:r>
              <a:rPr lang="ko-KR" altLang="en-US" dirty="0"/>
              <a:t>안녕하세요</a:t>
            </a:r>
            <a:r>
              <a:rPr lang="en-US" altLang="ko-KR" dirty="0"/>
              <a:t>')</a:t>
            </a:r>
          </a:p>
          <a:p>
            <a:pPr lvl="2">
              <a:defRPr/>
            </a:pPr>
            <a:r>
              <a:rPr lang="ko-KR" altLang="en-US" dirty="0"/>
              <a:t>안녕하세요 출력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직접 많이 연습해보자</a:t>
            </a:r>
            <a:r>
              <a:rPr lang="en-US" altLang="ko-KR" dirty="0"/>
              <a:t>!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>
            <a:extLst>
              <a:ext uri="{FF2B5EF4-FFF2-40B4-BE49-F238E27FC236}">
                <a16:creationId xmlns:a16="http://schemas.microsoft.com/office/drawing/2014/main" id="{FB5383DE-900D-7253-7210-B1AFD9D83C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문자열 내부에 따옴표 넣기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""</a:t>
            </a:r>
            <a:r>
              <a:rPr lang="ko-KR" altLang="en-US" dirty="0"/>
              <a:t>안녕하세요</a:t>
            </a:r>
            <a:r>
              <a:rPr lang="en-US" altLang="ko-KR" dirty="0"/>
              <a:t>"</a:t>
            </a:r>
            <a:r>
              <a:rPr lang="ko-KR" altLang="en-US" dirty="0"/>
              <a:t>라고 말했습니다</a:t>
            </a:r>
            <a:r>
              <a:rPr lang="en-US" altLang="ko-KR" dirty="0"/>
              <a:t>"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print(""</a:t>
            </a:r>
            <a:r>
              <a:rPr lang="ko-KR" altLang="en-US" dirty="0"/>
              <a:t>안녕하세요</a:t>
            </a:r>
            <a:r>
              <a:rPr lang="en-US" altLang="ko-KR" dirty="0"/>
              <a:t>"</a:t>
            </a:r>
            <a:r>
              <a:rPr lang="ko-KR" altLang="en-US" dirty="0"/>
              <a:t>라고 말했습니다</a:t>
            </a:r>
            <a:r>
              <a:rPr lang="en-US" altLang="ko-KR" dirty="0"/>
              <a:t>") </a:t>
            </a:r>
          </a:p>
          <a:p>
            <a:pPr lvl="2">
              <a:defRPr/>
            </a:pPr>
            <a:r>
              <a:rPr lang="ko-KR" altLang="en-US" dirty="0">
                <a:solidFill>
                  <a:schemeClr val="accent2"/>
                </a:solidFill>
              </a:rPr>
              <a:t>구문 오류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(Syntax Error)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여러 자료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  <a:r>
              <a:rPr lang="ko-KR" altLang="en-US" dirty="0"/>
              <a:t>를 단순히 나열할 수 없음</a:t>
            </a:r>
            <a:endParaRPr lang="en-US" altLang="ko-KR" dirty="0"/>
          </a:p>
        </p:txBody>
      </p:sp>
      <p:sp>
        <p:nvSpPr>
          <p:cNvPr id="17411" name="제목 2">
            <a:extLst>
              <a:ext uri="{FF2B5EF4-FFF2-40B4-BE49-F238E27FC236}">
                <a16:creationId xmlns:a16="http://schemas.microsoft.com/office/drawing/2014/main" id="{A276705F-11BC-596F-C339-997B0E7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-73025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이스케이프 문자</a:t>
            </a:r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2D1C38B9-D91F-A9C6-63DE-41A0E1C27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6" y="4114800"/>
            <a:ext cx="59150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E5DFFB06-CB14-2E9E-757D-60FB3B388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917950"/>
            <a:ext cx="34353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Box 5">
            <a:extLst>
              <a:ext uri="{FF2B5EF4-FFF2-40B4-BE49-F238E27FC236}">
                <a16:creationId xmlns:a16="http://schemas.microsoft.com/office/drawing/2014/main" id="{E5A83418-CE58-51D3-A078-F4C2254AE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1550" y="3994150"/>
            <a:ext cx="4311650" cy="400110"/>
          </a:xfrm>
          <a:prstGeom prst="rect">
            <a:avLst/>
          </a:prstGeom>
          <a:noFill/>
          <a:ln w="2540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B1AE6B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ADB9AD"/>
              </a:buClr>
              <a:buChar char="•"/>
              <a:defRPr sz="1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33EA3FC-4E1E-8DA9-8F43-F3D3629BA1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/>
              <a:t>큰따옴표를 문자열 내부에 넣는 경우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print('"</a:t>
            </a:r>
            <a:r>
              <a:rPr lang="ko-KR" altLang="en-US" dirty="0"/>
              <a:t>안녕하세요</a:t>
            </a:r>
            <a:r>
              <a:rPr lang="en-US" altLang="ko-KR" dirty="0"/>
              <a:t>"</a:t>
            </a:r>
            <a:r>
              <a:rPr lang="ko-KR" altLang="en-US" dirty="0"/>
              <a:t>라고 말했습니다</a:t>
            </a:r>
            <a:r>
              <a:rPr lang="en-US" altLang="ko-KR" dirty="0"/>
              <a:t>')</a:t>
            </a:r>
          </a:p>
          <a:p>
            <a:pPr marL="627062" lvl="2" indent="0">
              <a:buNone/>
              <a:defRPr/>
            </a:pPr>
            <a:r>
              <a:rPr lang="en-US" altLang="ko-KR" dirty="0">
                <a:latin typeface="Calibri"/>
              </a:rPr>
              <a:t>	→ </a:t>
            </a:r>
            <a:r>
              <a:rPr lang="en-US" altLang="ko-KR" dirty="0"/>
              <a:t>"</a:t>
            </a:r>
            <a:r>
              <a:rPr lang="ko-KR" altLang="en-US" dirty="0"/>
              <a:t>안녕하세요</a:t>
            </a:r>
            <a:r>
              <a:rPr lang="en-US" altLang="ko-KR" dirty="0"/>
              <a:t>"</a:t>
            </a:r>
            <a:r>
              <a:rPr lang="ko-KR" altLang="en-US" dirty="0"/>
              <a:t>라고 말했습니다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작은따옴표를 문자열 내부에 넣는 경우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print("'</a:t>
            </a:r>
            <a:r>
              <a:rPr lang="ko-KR" altLang="en-US" dirty="0"/>
              <a:t>배가 고픕니다</a:t>
            </a:r>
            <a:r>
              <a:rPr lang="en-US" altLang="ko-KR" dirty="0"/>
              <a:t>'</a:t>
            </a:r>
            <a:r>
              <a:rPr lang="ko-KR" altLang="en-US" dirty="0"/>
              <a:t>라고 생각했습니다</a:t>
            </a:r>
            <a:r>
              <a:rPr lang="en-US" altLang="ko-KR" dirty="0"/>
              <a:t>")</a:t>
            </a:r>
          </a:p>
          <a:p>
            <a:pPr marL="627062" lvl="2" indent="0">
              <a:buNone/>
              <a:defRPr/>
            </a:pPr>
            <a:r>
              <a:rPr lang="en-US" altLang="ko-KR" dirty="0">
                <a:latin typeface="Calibri"/>
              </a:rPr>
              <a:t>	→ </a:t>
            </a:r>
            <a:r>
              <a:rPr lang="en-US" altLang="ko-KR" dirty="0"/>
              <a:t>'</a:t>
            </a:r>
            <a:r>
              <a:rPr lang="ko-KR" altLang="en-US" dirty="0"/>
              <a:t>배가 고픕니다</a:t>
            </a:r>
            <a:r>
              <a:rPr lang="en-US" altLang="ko-KR" dirty="0"/>
              <a:t>'</a:t>
            </a:r>
            <a:r>
              <a:rPr lang="ko-KR" altLang="en-US" dirty="0"/>
              <a:t>라고 생각했습니다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18435" name="제목 2">
            <a:extLst>
              <a:ext uri="{FF2B5EF4-FFF2-40B4-BE49-F238E27FC236}">
                <a16:creationId xmlns:a16="http://schemas.microsoft.com/office/drawing/2014/main" id="{4F0954C5-0B70-B42C-50E4-444C5679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-92075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이스케이프 문자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>
            <a:extLst>
              <a:ext uri="{FF2B5EF4-FFF2-40B4-BE49-F238E27FC236}">
                <a16:creationId xmlns:a16="http://schemas.microsoft.com/office/drawing/2014/main" id="{674D94E6-27B1-7732-EC0A-C21D1E0B2B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이스케이프 문자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(Escape Character)</a:t>
            </a:r>
          </a:p>
          <a:p>
            <a:pPr lvl="1">
              <a:defRPr/>
            </a:pPr>
            <a:r>
              <a:rPr lang="en-US" altLang="ko-KR" dirty="0">
                <a:latin typeface="Calibri" pitchFamily="34" charset="0"/>
              </a:rPr>
              <a:t>\ </a:t>
            </a:r>
            <a:r>
              <a:rPr lang="en-US" altLang="ko-KR" dirty="0"/>
              <a:t>(</a:t>
            </a:r>
            <a:r>
              <a:rPr lang="ko-KR" altLang="en-US" dirty="0"/>
              <a:t>백슬래시</a:t>
            </a:r>
            <a:r>
              <a:rPr lang="en-US" altLang="ko-KR" dirty="0"/>
              <a:t>) </a:t>
            </a:r>
            <a:r>
              <a:rPr lang="ko-KR" altLang="en-US" dirty="0"/>
              <a:t>기호와 함께 문자 조합하여 사용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문자열 만드는 기호 아닌 단순 따옴표로 인식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pic>
        <p:nvPicPr>
          <p:cNvPr id="19460" name="Picture 2">
            <a:extLst>
              <a:ext uri="{FF2B5EF4-FFF2-40B4-BE49-F238E27FC236}">
                <a16:creationId xmlns:a16="http://schemas.microsoft.com/office/drawing/2014/main" id="{A7344B4E-A6B4-31BA-2587-B848CEEC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9" y="2667001"/>
            <a:ext cx="728662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>
            <a:extLst>
              <a:ext uri="{FF2B5EF4-FFF2-40B4-BE49-F238E27FC236}">
                <a16:creationId xmlns:a16="http://schemas.microsoft.com/office/drawing/2014/main" id="{92524B60-3728-67D2-DBFB-C554DCD57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4352925"/>
            <a:ext cx="56372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4">
            <a:extLst>
              <a:ext uri="{FF2B5EF4-FFF2-40B4-BE49-F238E27FC236}">
                <a16:creationId xmlns:a16="http://schemas.microsoft.com/office/drawing/2014/main" id="{E114F988-F7D7-576F-2BBD-866DF588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9" y="5486400"/>
            <a:ext cx="39703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위로 굽은 화살표 4">
            <a:extLst>
              <a:ext uri="{FF2B5EF4-FFF2-40B4-BE49-F238E27FC236}">
                <a16:creationId xmlns:a16="http://schemas.microsoft.com/office/drawing/2014/main" id="{3789DC86-C954-FBD1-ABC4-591A95614A32}"/>
              </a:ext>
            </a:extLst>
          </p:cNvPr>
          <p:cNvSpPr/>
          <p:nvPr/>
        </p:nvSpPr>
        <p:spPr>
          <a:xfrm rot="5400000">
            <a:off x="5238750" y="5221288"/>
            <a:ext cx="571500" cy="9906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>
            <a:extLst>
              <a:ext uri="{FF2B5EF4-FFF2-40B4-BE49-F238E27FC236}">
                <a16:creationId xmlns:a16="http://schemas.microsoft.com/office/drawing/2014/main" id="{483C3E13-7C52-CC80-C5B0-1CE8712A07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/>
              <a:t>그 외 다양한 기능</a:t>
            </a:r>
          </a:p>
        </p:txBody>
      </p:sp>
      <p:sp>
        <p:nvSpPr>
          <p:cNvPr id="20483" name="제목 2">
            <a:extLst>
              <a:ext uri="{FF2B5EF4-FFF2-40B4-BE49-F238E27FC236}">
                <a16:creationId xmlns:a16="http://schemas.microsoft.com/office/drawing/2014/main" id="{B262E335-DC1A-DBD8-71A0-EE1FF1E55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이스케이프 문자</a:t>
            </a:r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1FC0F992-BB55-E054-1D9C-74D30DBF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72390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>
            <a:extLst>
              <a:ext uri="{FF2B5EF4-FFF2-40B4-BE49-F238E27FC236}">
                <a16:creationId xmlns:a16="http://schemas.microsoft.com/office/drawing/2014/main" id="{C14E4ADC-9BA5-4024-BDEC-42EBFA42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90801"/>
            <a:ext cx="327660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">
            <a:extLst>
              <a:ext uri="{FF2B5EF4-FFF2-40B4-BE49-F238E27FC236}">
                <a16:creationId xmlns:a16="http://schemas.microsoft.com/office/drawing/2014/main" id="{D6DEB1D8-69B9-53E3-44BD-44F12953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590800"/>
            <a:ext cx="28956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2">
            <a:extLst>
              <a:ext uri="{FF2B5EF4-FFF2-40B4-BE49-F238E27FC236}">
                <a16:creationId xmlns:a16="http://schemas.microsoft.com/office/drawing/2014/main" id="{F5B1D48D-B44E-6885-AF03-31AF79FF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0"/>
            <a:ext cx="739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3">
            <a:extLst>
              <a:ext uri="{FF2B5EF4-FFF2-40B4-BE49-F238E27FC236}">
                <a16:creationId xmlns:a16="http://schemas.microsoft.com/office/drawing/2014/main" id="{22D7953F-4847-EB10-34EF-41692FF03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5580064"/>
            <a:ext cx="25908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4">
            <a:extLst>
              <a:ext uri="{FF2B5EF4-FFF2-40B4-BE49-F238E27FC236}">
                <a16:creationId xmlns:a16="http://schemas.microsoft.com/office/drawing/2014/main" id="{D0D61126-56B5-2AFC-AA7B-A66FF6B4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561014"/>
            <a:ext cx="106680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15F10160-365D-7260-4821-271BD5C0493A}"/>
              </a:ext>
            </a:extLst>
          </p:cNvPr>
          <p:cNvSpPr/>
          <p:nvPr/>
        </p:nvSpPr>
        <p:spPr>
          <a:xfrm>
            <a:off x="5943600" y="3178176"/>
            <a:ext cx="533400" cy="168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오른쪽 화살표 14">
            <a:extLst>
              <a:ext uri="{FF2B5EF4-FFF2-40B4-BE49-F238E27FC236}">
                <a16:creationId xmlns:a16="http://schemas.microsoft.com/office/drawing/2014/main" id="{D572627F-52AB-3F1C-F5DA-33744ACA2010}"/>
              </a:ext>
            </a:extLst>
          </p:cNvPr>
          <p:cNvSpPr/>
          <p:nvPr/>
        </p:nvSpPr>
        <p:spPr>
          <a:xfrm>
            <a:off x="5943600" y="5694364"/>
            <a:ext cx="533400" cy="168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>
            <a:extLst>
              <a:ext uri="{FF2B5EF4-FFF2-40B4-BE49-F238E27FC236}">
                <a16:creationId xmlns:a16="http://schemas.microsoft.com/office/drawing/2014/main" id="{C3FFEF41-2F0B-BB92-D4FD-00706171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여러 줄 문자열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en-US" altLang="ko-KR">
                <a:latin typeface="Calibri" panose="020F0502020204030204" pitchFamily="34" charset="0"/>
              </a:rPr>
              <a:t>\ </a:t>
            </a:r>
            <a:r>
              <a:rPr lang="en-US" altLang="ko-KR"/>
              <a:t>n </a:t>
            </a:r>
            <a:r>
              <a:rPr lang="ko-KR" altLang="en-US"/>
              <a:t>대신 사용</a:t>
            </a:r>
            <a:endParaRPr lang="en-US" altLang="ko-KR"/>
          </a:p>
          <a:p>
            <a:pPr lvl="1"/>
            <a:r>
              <a:rPr lang="ko-KR" altLang="en-US"/>
              <a:t>큰따옴표</a:t>
            </a:r>
            <a:r>
              <a:rPr lang="en-US" altLang="ko-KR"/>
              <a:t>/</a:t>
            </a:r>
            <a:r>
              <a:rPr lang="ko-KR" altLang="en-US"/>
              <a:t>작은따옴표 </a:t>
            </a:r>
            <a:r>
              <a:rPr lang="en-US" altLang="ko-KR"/>
              <a:t>3</a:t>
            </a:r>
            <a:r>
              <a:rPr lang="ko-KR" altLang="en-US"/>
              <a:t>번 반복</a:t>
            </a:r>
            <a:endParaRPr lang="en-US" altLang="ko-KR"/>
          </a:p>
        </p:txBody>
      </p:sp>
      <p:sp>
        <p:nvSpPr>
          <p:cNvPr id="21507" name="제목 2">
            <a:extLst>
              <a:ext uri="{FF2B5EF4-FFF2-40B4-BE49-F238E27FC236}">
                <a16:creationId xmlns:a16="http://schemas.microsoft.com/office/drawing/2014/main" id="{6BB85227-FEA1-72FD-5E1B-0E536B57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688"/>
            <a:ext cx="10515600" cy="512763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5. </a:t>
            </a:r>
            <a:r>
              <a:rPr lang="ko-KR" altLang="en-US" sz="3600" dirty="0"/>
              <a:t>여러 줄 문자열 만들기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A04A90C7-C6E1-049A-5273-76BE102D9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6" y="1111251"/>
            <a:ext cx="265112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3">
            <a:extLst>
              <a:ext uri="{FF2B5EF4-FFF2-40B4-BE49-F238E27FC236}">
                <a16:creationId xmlns:a16="http://schemas.microsoft.com/office/drawing/2014/main" id="{99979D8B-3BB0-0C3C-78EE-16D505B0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3810001"/>
            <a:ext cx="4475162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4">
            <a:extLst>
              <a:ext uri="{FF2B5EF4-FFF2-40B4-BE49-F238E27FC236}">
                <a16:creationId xmlns:a16="http://schemas.microsoft.com/office/drawing/2014/main" id="{18621A70-59FF-32A6-1162-E50ECD07F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065713"/>
            <a:ext cx="34226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6">
            <a:extLst>
              <a:ext uri="{FF2B5EF4-FFF2-40B4-BE49-F238E27FC236}">
                <a16:creationId xmlns:a16="http://schemas.microsoft.com/office/drawing/2014/main" id="{52229AAC-AF28-C1F6-3C4D-E03A74BE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6" y="2438401"/>
            <a:ext cx="78835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>
            <a:extLst>
              <a:ext uri="{FF2B5EF4-FFF2-40B4-BE49-F238E27FC236}">
                <a16:creationId xmlns:a16="http://schemas.microsoft.com/office/drawing/2014/main" id="{82C6C1C0-783B-F0AC-F4B0-933A323E7AEB}"/>
              </a:ext>
            </a:extLst>
          </p:cNvPr>
          <p:cNvSpPr/>
          <p:nvPr/>
        </p:nvSpPr>
        <p:spPr>
          <a:xfrm>
            <a:off x="5105400" y="3200400"/>
            <a:ext cx="2514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위로 굽은 화살표 9">
            <a:extLst>
              <a:ext uri="{FF2B5EF4-FFF2-40B4-BE49-F238E27FC236}">
                <a16:creationId xmlns:a16="http://schemas.microsoft.com/office/drawing/2014/main" id="{17E442B2-DBD5-9F0A-5510-7246DD36CE1C}"/>
              </a:ext>
            </a:extLst>
          </p:cNvPr>
          <p:cNvSpPr/>
          <p:nvPr/>
        </p:nvSpPr>
        <p:spPr>
          <a:xfrm rot="5400000">
            <a:off x="5870575" y="5181600"/>
            <a:ext cx="533400" cy="9906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C8A76DB-D3EC-0E9A-5FC1-25344E4258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각각의 자료에 적합한 연산자 사용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문자열 연결 연산자 </a:t>
            </a:r>
            <a:r>
              <a:rPr lang="en-US" altLang="ko-KR" dirty="0">
                <a:solidFill>
                  <a:schemeClr val="accent2"/>
                </a:solidFill>
              </a:rPr>
              <a:t>(+)</a:t>
            </a:r>
          </a:p>
          <a:p>
            <a:pPr lvl="1">
              <a:defRPr/>
            </a:pPr>
            <a:r>
              <a:rPr lang="ko-KR" altLang="en-US" dirty="0"/>
              <a:t>두 문자열 연결하여 새로운 문자열 형성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357187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‘</a:t>
            </a:r>
            <a:r>
              <a:rPr lang="ko-KR" altLang="en-US" dirty="0"/>
              <a:t>숫자 더하기 연산자</a:t>
            </a:r>
            <a:r>
              <a:rPr lang="en-US" altLang="ko-KR" dirty="0"/>
              <a:t>’</a:t>
            </a:r>
            <a:r>
              <a:rPr lang="ko-KR" altLang="en-US" dirty="0"/>
              <a:t>와 혼동 주의</a:t>
            </a:r>
            <a:r>
              <a:rPr lang="en-US" altLang="ko-KR" dirty="0"/>
              <a:t>!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2531" name="제목 2">
            <a:extLst>
              <a:ext uri="{FF2B5EF4-FFF2-40B4-BE49-F238E27FC236}">
                <a16:creationId xmlns:a16="http://schemas.microsoft.com/office/drawing/2014/main" id="{9176C02F-7D85-2132-7B9D-6D6BDA93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82551"/>
            <a:ext cx="10515600" cy="928688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6. </a:t>
            </a:r>
            <a:r>
              <a:rPr lang="ko-KR" altLang="en-US" sz="4000" dirty="0"/>
              <a:t>문자열 연산자</a:t>
            </a:r>
          </a:p>
        </p:txBody>
      </p:sp>
      <p:pic>
        <p:nvPicPr>
          <p:cNvPr id="22532" name="Picture 3">
            <a:extLst>
              <a:ext uri="{FF2B5EF4-FFF2-40B4-BE49-F238E27FC236}">
                <a16:creationId xmlns:a16="http://schemas.microsoft.com/office/drawing/2014/main" id="{D8C24FBA-C19D-7240-3B24-45FD8E20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43100"/>
            <a:ext cx="2667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>
            <a:extLst>
              <a:ext uri="{FF2B5EF4-FFF2-40B4-BE49-F238E27FC236}">
                <a16:creationId xmlns:a16="http://schemas.microsoft.com/office/drawing/2014/main" id="{DD372341-ED8A-BB7E-1326-41211B6E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00364"/>
            <a:ext cx="400685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5">
            <a:extLst>
              <a:ext uri="{FF2B5EF4-FFF2-40B4-BE49-F238E27FC236}">
                <a16:creationId xmlns:a16="http://schemas.microsoft.com/office/drawing/2014/main" id="{7BE48BEF-85C2-5852-0384-264DD2C7B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130550"/>
            <a:ext cx="210343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4CE5D675-675C-B843-F656-B5403B5EEE35}"/>
              </a:ext>
            </a:extLst>
          </p:cNvPr>
          <p:cNvSpPr/>
          <p:nvPr/>
        </p:nvSpPr>
        <p:spPr>
          <a:xfrm>
            <a:off x="6134100" y="3200400"/>
            <a:ext cx="7620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536" name="Picture 6">
            <a:extLst>
              <a:ext uri="{FF2B5EF4-FFF2-40B4-BE49-F238E27FC236}">
                <a16:creationId xmlns:a16="http://schemas.microsoft.com/office/drawing/2014/main" id="{E710A8C6-F486-F0B2-20C8-691B8B78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4538663"/>
            <a:ext cx="431165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/>
              <a:t>코드 편집기로 </a:t>
            </a:r>
            <a:r>
              <a:rPr lang="ko-KR" altLang="en-US" sz="1600" dirty="0" err="1"/>
              <a:t>코딩하기</a:t>
            </a:r>
            <a:r>
              <a:rPr lang="ko-KR" altLang="en-US" sz="1600" dirty="0"/>
              <a:t> </a:t>
            </a:r>
            <a:r>
              <a:rPr lang="en-US" altLang="ko-KR" sz="1600" dirty="0"/>
              <a:t>- 2</a:t>
            </a:r>
          </a:p>
          <a:p>
            <a:pPr lvl="1"/>
            <a:r>
              <a:rPr lang="ko-KR" altLang="ko-KR" sz="1600" dirty="0"/>
              <a:t>코드 편집기가 활성화된 상태에서 </a:t>
            </a:r>
            <a:r>
              <a:rPr lang="en-US" altLang="ko-KR" sz="1600" dirty="0"/>
              <a:t>[F5] </a:t>
            </a:r>
            <a:r>
              <a:rPr lang="ko-KR" altLang="ko-KR" sz="1600" dirty="0"/>
              <a:t>버튼을 클릭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838200" y="-92075"/>
            <a:ext cx="10515600" cy="1325563"/>
          </a:xfrm>
        </p:spPr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의 두 가지 모드 </a:t>
            </a:r>
            <a:r>
              <a:rPr lang="en-US" altLang="ko-KR" dirty="0"/>
              <a:t>- </a:t>
            </a:r>
            <a:r>
              <a:rPr lang="ko-KR" altLang="en-US" sz="2400" dirty="0"/>
              <a:t>코드 편집기로 </a:t>
            </a:r>
            <a:r>
              <a:rPr lang="ko-KR" altLang="en-US" sz="2400" dirty="0" err="1"/>
              <a:t>코딩하기</a:t>
            </a:r>
            <a:endParaRPr lang="ko-KR" altLang="en-US" sz="24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0" y="1488774"/>
            <a:ext cx="7239000" cy="39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96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068056-2D39-E3CF-405D-3078F991B9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문자열 반복 연산자 </a:t>
            </a:r>
            <a:r>
              <a:rPr lang="en-US" altLang="ko-KR" dirty="0">
                <a:solidFill>
                  <a:schemeClr val="accent2"/>
                </a:solidFill>
              </a:rPr>
              <a:t>(*)</a:t>
            </a:r>
          </a:p>
          <a:p>
            <a:pPr lvl="1">
              <a:defRPr/>
            </a:pPr>
            <a:r>
              <a:rPr lang="ko-KR" altLang="en-US" dirty="0"/>
              <a:t>문자열을 숫자와 </a:t>
            </a:r>
            <a:r>
              <a:rPr lang="en-US" altLang="ko-KR" dirty="0"/>
              <a:t>* </a:t>
            </a:r>
            <a:r>
              <a:rPr lang="ko-KR" altLang="en-US" dirty="0"/>
              <a:t>로 연결하여 반복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문자 선택 연산자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>
              <a:defRPr/>
            </a:pPr>
            <a:r>
              <a:rPr lang="ko-KR" altLang="en-US" dirty="0"/>
              <a:t>문자열 내부의 문자 하나를 선택</a:t>
            </a:r>
          </a:p>
        </p:txBody>
      </p:sp>
      <p:sp>
        <p:nvSpPr>
          <p:cNvPr id="23555" name="제목 2">
            <a:extLst>
              <a:ext uri="{FF2B5EF4-FFF2-40B4-BE49-F238E27FC236}">
                <a16:creationId xmlns:a16="http://schemas.microsoft.com/office/drawing/2014/main" id="{5CBEF0E9-72BD-3F0F-5F02-F8F86305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14"/>
            <a:ext cx="10515600" cy="838200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문자열 연산자</a:t>
            </a:r>
          </a:p>
        </p:txBody>
      </p:sp>
      <p:pic>
        <p:nvPicPr>
          <p:cNvPr id="23556" name="Picture 2">
            <a:extLst>
              <a:ext uri="{FF2B5EF4-FFF2-40B4-BE49-F238E27FC236}">
                <a16:creationId xmlns:a16="http://schemas.microsoft.com/office/drawing/2014/main" id="{413F7A6A-2A79-DBCB-4A6C-D14302D21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1092200"/>
            <a:ext cx="3505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3">
            <a:extLst>
              <a:ext uri="{FF2B5EF4-FFF2-40B4-BE49-F238E27FC236}">
                <a16:creationId xmlns:a16="http://schemas.microsoft.com/office/drawing/2014/main" id="{DA834F1F-4B1F-A914-CCBF-9AE2EF08B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1846263"/>
            <a:ext cx="34702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4">
            <a:extLst>
              <a:ext uri="{FF2B5EF4-FFF2-40B4-BE49-F238E27FC236}">
                <a16:creationId xmlns:a16="http://schemas.microsoft.com/office/drawing/2014/main" id="{BF7AAD23-747B-D4FC-35D2-33E950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1" y="2065338"/>
            <a:ext cx="343376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오른쪽 화살표 6">
            <a:extLst>
              <a:ext uri="{FF2B5EF4-FFF2-40B4-BE49-F238E27FC236}">
                <a16:creationId xmlns:a16="http://schemas.microsoft.com/office/drawing/2014/main" id="{68825112-24C1-136F-62B9-F123E5B205D0}"/>
              </a:ext>
            </a:extLst>
          </p:cNvPr>
          <p:cNvSpPr/>
          <p:nvPr/>
        </p:nvSpPr>
        <p:spPr>
          <a:xfrm>
            <a:off x="5943600" y="2114550"/>
            <a:ext cx="7620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560" name="Picture 6">
            <a:extLst>
              <a:ext uri="{FF2B5EF4-FFF2-40B4-BE49-F238E27FC236}">
                <a16:creationId xmlns:a16="http://schemas.microsoft.com/office/drawing/2014/main" id="{20E47F53-C993-90C0-60AE-C2FA7A50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4027488"/>
            <a:ext cx="327183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7">
            <a:extLst>
              <a:ext uri="{FF2B5EF4-FFF2-40B4-BE49-F238E27FC236}">
                <a16:creationId xmlns:a16="http://schemas.microsoft.com/office/drawing/2014/main" id="{399959B8-E07C-9F03-2DE5-A9244595E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5876926"/>
            <a:ext cx="26495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8">
            <a:extLst>
              <a:ext uri="{FF2B5EF4-FFF2-40B4-BE49-F238E27FC236}">
                <a16:creationId xmlns:a16="http://schemas.microsoft.com/office/drawing/2014/main" id="{0A192E8A-7AC4-4264-4A9C-64DF2B11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3983038"/>
            <a:ext cx="260350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오른쪽 화살표 11">
            <a:extLst>
              <a:ext uri="{FF2B5EF4-FFF2-40B4-BE49-F238E27FC236}">
                <a16:creationId xmlns:a16="http://schemas.microsoft.com/office/drawing/2014/main" id="{5802042E-14E1-23EF-0D60-4B26C3972C77}"/>
              </a:ext>
            </a:extLst>
          </p:cNvPr>
          <p:cNvSpPr/>
          <p:nvPr/>
        </p:nvSpPr>
        <p:spPr>
          <a:xfrm>
            <a:off x="5943600" y="5118100"/>
            <a:ext cx="7620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564" name="Picture 9">
            <a:extLst>
              <a:ext uri="{FF2B5EF4-FFF2-40B4-BE49-F238E27FC236}">
                <a16:creationId xmlns:a16="http://schemas.microsoft.com/office/drawing/2014/main" id="{83ACFF00-93AD-3265-8716-87C7037A4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164014"/>
            <a:ext cx="247173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5" name="Picture 10">
            <a:extLst>
              <a:ext uri="{FF2B5EF4-FFF2-40B4-BE49-F238E27FC236}">
                <a16:creationId xmlns:a16="http://schemas.microsoft.com/office/drawing/2014/main" id="{8752B14B-3F76-9C9F-9C3F-EB37D4BA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4" y="3241676"/>
            <a:ext cx="19637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>
            <a:extLst>
              <a:ext uri="{FF2B5EF4-FFF2-40B4-BE49-F238E27FC236}">
                <a16:creationId xmlns:a16="http://schemas.microsoft.com/office/drawing/2014/main" id="{EDFFF069-1643-AC70-7C95-8D351CB590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문자열 범위 선택 연산자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ko-KR" altLang="en-US"/>
              <a:t>문자열의 특정 범위 선택</a:t>
            </a:r>
            <a:endParaRPr lang="en-US" altLang="ko-KR"/>
          </a:p>
          <a:p>
            <a:pPr lvl="1"/>
            <a:r>
              <a:rPr lang="ko-KR" altLang="en-US"/>
              <a:t>대괄호 안 숫자는 둘 중 하나 생략 가능</a:t>
            </a:r>
            <a:endParaRPr lang="en-US" altLang="ko-KR"/>
          </a:p>
          <a:p>
            <a:pPr lvl="1"/>
            <a:r>
              <a:rPr lang="ko-KR" altLang="en-US"/>
              <a:t>범위 적용 숫자에 주의</a:t>
            </a:r>
            <a:endParaRPr lang="en-US" altLang="ko-KR"/>
          </a:p>
        </p:txBody>
      </p:sp>
      <p:sp>
        <p:nvSpPr>
          <p:cNvPr id="24579" name="제목 2">
            <a:extLst>
              <a:ext uri="{FF2B5EF4-FFF2-40B4-BE49-F238E27FC236}">
                <a16:creationId xmlns:a16="http://schemas.microsoft.com/office/drawing/2014/main" id="{0E733A41-8ACF-265E-574C-ABB8F767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00012"/>
            <a:ext cx="10515600" cy="758825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문자열 연산자</a:t>
            </a:r>
          </a:p>
        </p:txBody>
      </p:sp>
      <p:pic>
        <p:nvPicPr>
          <p:cNvPr id="24580" name="Picture 2">
            <a:extLst>
              <a:ext uri="{FF2B5EF4-FFF2-40B4-BE49-F238E27FC236}">
                <a16:creationId xmlns:a16="http://schemas.microsoft.com/office/drawing/2014/main" id="{BE8CD5E2-3FD1-B8A6-F42D-95E2BE21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43200"/>
            <a:ext cx="38163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id="{BEAB6D6E-6B76-EC75-6192-727F2C9C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3025775"/>
            <a:ext cx="3224213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>
            <a:extLst>
              <a:ext uri="{FF2B5EF4-FFF2-40B4-BE49-F238E27FC236}">
                <a16:creationId xmlns:a16="http://schemas.microsoft.com/office/drawing/2014/main" id="{D8C57A4F-D425-8690-0C0B-38E82421B0FE}"/>
              </a:ext>
            </a:extLst>
          </p:cNvPr>
          <p:cNvSpPr/>
          <p:nvPr/>
        </p:nvSpPr>
        <p:spPr>
          <a:xfrm>
            <a:off x="6102350" y="4460875"/>
            <a:ext cx="762000" cy="298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583" name="Picture 4">
            <a:extLst>
              <a:ext uri="{FF2B5EF4-FFF2-40B4-BE49-F238E27FC236}">
                <a16:creationId xmlns:a16="http://schemas.microsoft.com/office/drawing/2014/main" id="{B9E2BFC8-A5B1-7B37-1991-C7C422FF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1141414"/>
            <a:ext cx="30257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>
            <a:extLst>
              <a:ext uri="{FF2B5EF4-FFF2-40B4-BE49-F238E27FC236}">
                <a16:creationId xmlns:a16="http://schemas.microsoft.com/office/drawing/2014/main" id="{5F761DAC-8AFC-3818-4670-16582366C7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en-US" altLang="ko-KR">
                <a:solidFill>
                  <a:schemeClr val="accent2"/>
                </a:solidFill>
              </a:rPr>
              <a:t>len() </a:t>
            </a:r>
            <a:r>
              <a:rPr lang="ko-KR" altLang="en-US">
                <a:solidFill>
                  <a:schemeClr val="accent2"/>
                </a:solidFill>
              </a:rPr>
              <a:t>함수 </a:t>
            </a:r>
            <a:r>
              <a:rPr lang="ko-KR" altLang="en-US"/>
              <a:t>사용</a:t>
            </a:r>
            <a:endParaRPr lang="en-US" altLang="ko-KR"/>
          </a:p>
          <a:p>
            <a:pPr lvl="1"/>
            <a:r>
              <a:rPr lang="ko-KR" altLang="en-US"/>
              <a:t>괄호 안 문자열의 글자 수 표시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위와 같이 함수 중첩될 경우 괄호 안쪽부터 실행됨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5603" name="제목 2">
            <a:extLst>
              <a:ext uri="{FF2B5EF4-FFF2-40B4-BE49-F238E27FC236}">
                <a16:creationId xmlns:a16="http://schemas.microsoft.com/office/drawing/2014/main" id="{71589CBD-A1CB-FA0D-2889-D26CB277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76994"/>
            <a:ext cx="10515600" cy="758825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문자열 길이 구하기</a:t>
            </a: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84F0CDD3-4D31-4FCE-DDE9-70F5C1BE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4" y="2089151"/>
            <a:ext cx="4516437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>
            <a:extLst>
              <a:ext uri="{FF2B5EF4-FFF2-40B4-BE49-F238E27FC236}">
                <a16:creationId xmlns:a16="http://schemas.microsoft.com/office/drawing/2014/main" id="{265F39A4-1F86-1222-A54C-C69280BC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1" y="2036764"/>
            <a:ext cx="587375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>
            <a:extLst>
              <a:ext uri="{FF2B5EF4-FFF2-40B4-BE49-F238E27FC236}">
                <a16:creationId xmlns:a16="http://schemas.microsoft.com/office/drawing/2014/main" id="{CEEEE715-2E92-9649-F545-6B43F2ADD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165225"/>
            <a:ext cx="303053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>
            <a:extLst>
              <a:ext uri="{FF2B5EF4-FFF2-40B4-BE49-F238E27FC236}">
                <a16:creationId xmlns:a16="http://schemas.microsoft.com/office/drawing/2014/main" id="{4B378F1D-7FBE-ACED-5A74-8AE8CAEDBA5D}"/>
              </a:ext>
            </a:extLst>
          </p:cNvPr>
          <p:cNvSpPr/>
          <p:nvPr/>
        </p:nvSpPr>
        <p:spPr>
          <a:xfrm>
            <a:off x="6627813" y="2205039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608" name="Picture 6">
            <a:extLst>
              <a:ext uri="{FF2B5EF4-FFF2-40B4-BE49-F238E27FC236}">
                <a16:creationId xmlns:a16="http://schemas.microsoft.com/office/drawing/2014/main" id="{14CC0B15-A94F-2AA3-BF6F-7D5C947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9" y="4038601"/>
            <a:ext cx="37242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>
            <a:extLst>
              <a:ext uri="{FF2B5EF4-FFF2-40B4-BE49-F238E27FC236}">
                <a16:creationId xmlns:a16="http://schemas.microsoft.com/office/drawing/2014/main" id="{09E5CA63-1ED0-0397-4528-85B6200CE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en-US" altLang="ko-KR">
                <a:solidFill>
                  <a:schemeClr val="accent2"/>
                </a:solidFill>
              </a:rPr>
              <a:t>type() </a:t>
            </a:r>
            <a:r>
              <a:rPr lang="ko-KR" altLang="en-US"/>
              <a:t>함수 사용</a:t>
            </a:r>
            <a:endParaRPr lang="en-US" altLang="ko-KR"/>
          </a:p>
          <a:p>
            <a:pPr lvl="1"/>
            <a:r>
              <a:rPr lang="ko-KR" altLang="en-US"/>
              <a:t>자료의 형태 확인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str = String (</a:t>
            </a:r>
            <a:r>
              <a:rPr lang="ko-KR" altLang="en-US"/>
              <a:t>문자열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int = Integer (</a:t>
            </a:r>
            <a:r>
              <a:rPr lang="ko-KR" altLang="en-US"/>
              <a:t>정수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6627" name="제목 2">
            <a:extLst>
              <a:ext uri="{FF2B5EF4-FFF2-40B4-BE49-F238E27FC236}">
                <a16:creationId xmlns:a16="http://schemas.microsoft.com/office/drawing/2014/main" id="{00A59FEE-C58A-2759-6D31-E0EA2450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4"/>
            <a:ext cx="10515600" cy="909638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자료형 확인하기</a:t>
            </a:r>
          </a:p>
        </p:txBody>
      </p:sp>
      <p:pic>
        <p:nvPicPr>
          <p:cNvPr id="26628" name="Picture 2">
            <a:extLst>
              <a:ext uri="{FF2B5EF4-FFF2-40B4-BE49-F238E27FC236}">
                <a16:creationId xmlns:a16="http://schemas.microsoft.com/office/drawing/2014/main" id="{9DEE0F9A-C9E6-485E-F9CE-131916947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143000"/>
            <a:ext cx="2166938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>
            <a:extLst>
              <a:ext uri="{FF2B5EF4-FFF2-40B4-BE49-F238E27FC236}">
                <a16:creationId xmlns:a16="http://schemas.microsoft.com/office/drawing/2014/main" id="{46709A07-7369-21E4-5320-9B03255C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90739"/>
            <a:ext cx="381000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">
            <a:extLst>
              <a:ext uri="{FF2B5EF4-FFF2-40B4-BE49-F238E27FC236}">
                <a16:creationId xmlns:a16="http://schemas.microsoft.com/office/drawing/2014/main" id="{6C7AD87C-C996-65E3-9237-4DF88C18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054225"/>
            <a:ext cx="207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오른쪽 화살표 6">
            <a:extLst>
              <a:ext uri="{FF2B5EF4-FFF2-40B4-BE49-F238E27FC236}">
                <a16:creationId xmlns:a16="http://schemas.microsoft.com/office/drawing/2014/main" id="{7CD7A946-948C-BE27-389F-7BF647926CE4}"/>
              </a:ext>
            </a:extLst>
          </p:cNvPr>
          <p:cNvSpPr/>
          <p:nvPr/>
        </p:nvSpPr>
        <p:spPr>
          <a:xfrm>
            <a:off x="6172200" y="2284414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>
            <a:extLst>
              <a:ext uri="{FF2B5EF4-FFF2-40B4-BE49-F238E27FC236}">
                <a16:creationId xmlns:a16="http://schemas.microsoft.com/office/drawing/2014/main" id="{297CC09F-03B1-36A5-8E4C-EA739CB0E1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865188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숫자 만들기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/>
              <a:t>숫자를 입력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숫자의 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소수점이 있는 숫자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chemeClr val="accent2"/>
                </a:solidFill>
              </a:rPr>
              <a:t>없는 숫자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sp>
        <p:nvSpPr>
          <p:cNvPr id="27651" name="제목 2">
            <a:extLst>
              <a:ext uri="{FF2B5EF4-FFF2-40B4-BE49-F238E27FC236}">
                <a16:creationId xmlns:a16="http://schemas.microsoft.com/office/drawing/2014/main" id="{3301B78A-18DE-F6EE-07E7-FE41F6F7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15095"/>
            <a:ext cx="10515600" cy="896937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숫자</a:t>
            </a:r>
          </a:p>
        </p:txBody>
      </p:sp>
      <p:pic>
        <p:nvPicPr>
          <p:cNvPr id="27652" name="Picture 2">
            <a:extLst>
              <a:ext uri="{FF2B5EF4-FFF2-40B4-BE49-F238E27FC236}">
                <a16:creationId xmlns:a16="http://schemas.microsoft.com/office/drawing/2014/main" id="{85FDA8E6-6473-536F-CA13-4FC395836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1" y="1895475"/>
            <a:ext cx="2505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3">
            <a:extLst>
              <a:ext uri="{FF2B5EF4-FFF2-40B4-BE49-F238E27FC236}">
                <a16:creationId xmlns:a16="http://schemas.microsoft.com/office/drawing/2014/main" id="{C0ACC80E-4423-BE24-A331-6EA1D4CA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1909764"/>
            <a:ext cx="13144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>
            <a:extLst>
              <a:ext uri="{FF2B5EF4-FFF2-40B4-BE49-F238E27FC236}">
                <a16:creationId xmlns:a16="http://schemas.microsoft.com/office/drawing/2014/main" id="{AE0FFE23-1859-044E-BE32-8050B1827AFB}"/>
              </a:ext>
            </a:extLst>
          </p:cNvPr>
          <p:cNvSpPr/>
          <p:nvPr/>
        </p:nvSpPr>
        <p:spPr>
          <a:xfrm>
            <a:off x="5232400" y="2125664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655" name="Picture 4">
            <a:extLst>
              <a:ext uri="{FF2B5EF4-FFF2-40B4-BE49-F238E27FC236}">
                <a16:creationId xmlns:a16="http://schemas.microsoft.com/office/drawing/2014/main" id="{DC7B39B8-2564-5F71-94DC-5B27807CC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1" y="3987801"/>
            <a:ext cx="744696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5">
            <a:extLst>
              <a:ext uri="{FF2B5EF4-FFF2-40B4-BE49-F238E27FC236}">
                <a16:creationId xmlns:a16="http://schemas.microsoft.com/office/drawing/2014/main" id="{57968EA5-0A18-76DF-D2A5-BCCD4756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5486400"/>
            <a:ext cx="28638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6">
            <a:extLst>
              <a:ext uri="{FF2B5EF4-FFF2-40B4-BE49-F238E27FC236}">
                <a16:creationId xmlns:a16="http://schemas.microsoft.com/office/drawing/2014/main" id="{51B774D5-848E-054F-BF0C-F665E74C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5540376"/>
            <a:ext cx="22923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오른쪽 화살표 9">
            <a:extLst>
              <a:ext uri="{FF2B5EF4-FFF2-40B4-BE49-F238E27FC236}">
                <a16:creationId xmlns:a16="http://schemas.microsoft.com/office/drawing/2014/main" id="{39D5013F-ED69-4F73-4F49-271F61C2FA17}"/>
              </a:ext>
            </a:extLst>
          </p:cNvPr>
          <p:cNvSpPr/>
          <p:nvPr/>
        </p:nvSpPr>
        <p:spPr>
          <a:xfrm>
            <a:off x="5232400" y="5718175"/>
            <a:ext cx="762000" cy="298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>
            <a:extLst>
              <a:ext uri="{FF2B5EF4-FFF2-40B4-BE49-F238E27FC236}">
                <a16:creationId xmlns:a16="http://schemas.microsoft.com/office/drawing/2014/main" id="{A99B4AB8-6CD0-FA34-C7F5-3AA7A3FEAF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사칙 연산자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// </a:t>
            </a:r>
            <a:r>
              <a:rPr lang="ko-KR" altLang="en-US" dirty="0">
                <a:solidFill>
                  <a:schemeClr val="accent2"/>
                </a:solidFill>
              </a:rPr>
              <a:t>연산자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2"/>
            <a:r>
              <a:rPr lang="ko-KR" altLang="en-US" dirty="0"/>
              <a:t>숫자 나누고 소수점 이하 자릿수 삭제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8675" name="제목 2">
            <a:extLst>
              <a:ext uri="{FF2B5EF4-FFF2-40B4-BE49-F238E27FC236}">
                <a16:creationId xmlns:a16="http://schemas.microsoft.com/office/drawing/2014/main" id="{D2690BB1-3382-BEE7-33F9-2210FF6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43"/>
            <a:ext cx="10515600" cy="865188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숫자 연산자</a:t>
            </a:r>
          </a:p>
        </p:txBody>
      </p:sp>
      <p:pic>
        <p:nvPicPr>
          <p:cNvPr id="28676" name="Picture 2">
            <a:extLst>
              <a:ext uri="{FF2B5EF4-FFF2-40B4-BE49-F238E27FC236}">
                <a16:creationId xmlns:a16="http://schemas.microsoft.com/office/drawing/2014/main" id="{B98251DE-76A6-0678-6CE2-C3DCA7231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47800"/>
            <a:ext cx="70866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3">
            <a:extLst>
              <a:ext uri="{FF2B5EF4-FFF2-40B4-BE49-F238E27FC236}">
                <a16:creationId xmlns:a16="http://schemas.microsoft.com/office/drawing/2014/main" id="{EE94CA83-D2A0-FA77-7B72-629EDEACC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1" y="3492500"/>
            <a:ext cx="1762125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4">
            <a:extLst>
              <a:ext uri="{FF2B5EF4-FFF2-40B4-BE49-F238E27FC236}">
                <a16:creationId xmlns:a16="http://schemas.microsoft.com/office/drawing/2014/main" id="{F247B1CB-DD6F-F226-122A-5B58DFD9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505200"/>
            <a:ext cx="23622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오른쪽 화살표 6">
            <a:extLst>
              <a:ext uri="{FF2B5EF4-FFF2-40B4-BE49-F238E27FC236}">
                <a16:creationId xmlns:a16="http://schemas.microsoft.com/office/drawing/2014/main" id="{C27D079F-3E03-CBF9-6D0E-E0C5234EEB90}"/>
              </a:ext>
            </a:extLst>
          </p:cNvPr>
          <p:cNvSpPr/>
          <p:nvPr/>
        </p:nvSpPr>
        <p:spPr>
          <a:xfrm>
            <a:off x="5475288" y="3987800"/>
            <a:ext cx="7620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680" name="Picture 5">
            <a:extLst>
              <a:ext uri="{FF2B5EF4-FFF2-40B4-BE49-F238E27FC236}">
                <a16:creationId xmlns:a16="http://schemas.microsoft.com/office/drawing/2014/main" id="{EC4B4D97-F4C2-BA1D-5127-72E8C29FA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94" y="5953125"/>
            <a:ext cx="281305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>
            <a:extLst>
              <a:ext uri="{FF2B5EF4-FFF2-40B4-BE49-F238E27FC236}">
                <a16:creationId xmlns:a16="http://schemas.microsoft.com/office/drawing/2014/main" id="{464BE873-9E20-663C-4280-1DA852E60C44}"/>
              </a:ext>
            </a:extLst>
          </p:cNvPr>
          <p:cNvSpPr/>
          <p:nvPr/>
        </p:nvSpPr>
        <p:spPr>
          <a:xfrm>
            <a:off x="5497514" y="6139655"/>
            <a:ext cx="7620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682" name="Picture 6">
            <a:extLst>
              <a:ext uri="{FF2B5EF4-FFF2-40B4-BE49-F238E27FC236}">
                <a16:creationId xmlns:a16="http://schemas.microsoft.com/office/drawing/2014/main" id="{AD5EC2A4-3112-42B5-32A0-BCAF3A51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5992812"/>
            <a:ext cx="13684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EBD9726-CD3F-AB7F-EA13-629CE51B13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0"/>
          </p:nvPr>
        </p:nvSpPr>
        <p:spPr>
          <a:blipFill rotWithShape="1">
            <a:blip r:embed="rId2"/>
            <a:stretch>
              <a:fillRect l="-982" t="-854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9699" name="제목 2">
            <a:extLst>
              <a:ext uri="{FF2B5EF4-FFF2-40B4-BE49-F238E27FC236}">
                <a16:creationId xmlns:a16="http://schemas.microsoft.com/office/drawing/2014/main" id="{5C8B08B7-F2CD-9153-6C68-5D258BFD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" y="170657"/>
            <a:ext cx="10515600" cy="761161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숫자 연산자</a:t>
            </a:r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0010AC99-A7DF-6064-E1DE-0C2AE187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22464"/>
            <a:ext cx="26670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>
            <a:extLst>
              <a:ext uri="{FF2B5EF4-FFF2-40B4-BE49-F238E27FC236}">
                <a16:creationId xmlns:a16="http://schemas.microsoft.com/office/drawing/2014/main" id="{32AD9517-1A98-B5FD-32CD-E3B0E351D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1881189"/>
            <a:ext cx="5334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5">
            <a:extLst>
              <a:ext uri="{FF2B5EF4-FFF2-40B4-BE49-F238E27FC236}">
                <a16:creationId xmlns:a16="http://schemas.microsoft.com/office/drawing/2014/main" id="{BA1E89B2-A84E-7EBF-36AD-D94E67D3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810000"/>
            <a:ext cx="38004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6">
            <a:extLst>
              <a:ext uri="{FF2B5EF4-FFF2-40B4-BE49-F238E27FC236}">
                <a16:creationId xmlns:a16="http://schemas.microsoft.com/office/drawing/2014/main" id="{3D137355-BE11-56AB-AB03-C1F479E38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5105401"/>
            <a:ext cx="39338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7">
            <a:extLst>
              <a:ext uri="{FF2B5EF4-FFF2-40B4-BE49-F238E27FC236}">
                <a16:creationId xmlns:a16="http://schemas.microsoft.com/office/drawing/2014/main" id="{5C73C9E1-81E9-8185-5C6B-8F7C49287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3757614"/>
            <a:ext cx="1270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8">
            <a:extLst>
              <a:ext uri="{FF2B5EF4-FFF2-40B4-BE49-F238E27FC236}">
                <a16:creationId xmlns:a16="http://schemas.microsoft.com/office/drawing/2014/main" id="{490419BE-AC88-1991-9AFD-6D44C0B2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4265613"/>
            <a:ext cx="2003425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오른쪽 화살표 10">
            <a:extLst>
              <a:ext uri="{FF2B5EF4-FFF2-40B4-BE49-F238E27FC236}">
                <a16:creationId xmlns:a16="http://schemas.microsoft.com/office/drawing/2014/main" id="{CAB43F75-3CF8-9B4C-0F78-521818EA8F1B}"/>
              </a:ext>
            </a:extLst>
          </p:cNvPr>
          <p:cNvSpPr/>
          <p:nvPr/>
        </p:nvSpPr>
        <p:spPr>
          <a:xfrm>
            <a:off x="5375275" y="2017714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오른쪽 화살표 11">
            <a:extLst>
              <a:ext uri="{FF2B5EF4-FFF2-40B4-BE49-F238E27FC236}">
                <a16:creationId xmlns:a16="http://schemas.microsoft.com/office/drawing/2014/main" id="{77417394-986F-DB95-E0D0-FD119FCB1ABA}"/>
              </a:ext>
            </a:extLst>
          </p:cNvPr>
          <p:cNvSpPr/>
          <p:nvPr/>
        </p:nvSpPr>
        <p:spPr>
          <a:xfrm>
            <a:off x="6427788" y="4929189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>
            <a:extLst>
              <a:ext uri="{FF2B5EF4-FFF2-40B4-BE49-F238E27FC236}">
                <a16:creationId xmlns:a16="http://schemas.microsoft.com/office/drawing/2014/main" id="{6B722297-CB53-ED4E-FBEF-2C42D8BFE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연산자의 우선순위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/>
              <a:t>곱셈과 나눗셈을 덧셈과 뺄셈보다 우선시</a:t>
            </a:r>
            <a:endParaRPr lang="en-US" altLang="ko-KR" dirty="0"/>
          </a:p>
          <a:p>
            <a:pPr lvl="1"/>
            <a:r>
              <a:rPr lang="ko-KR" altLang="en-US" dirty="0"/>
              <a:t>같은 우선순위는 왼쪽에서 오른쪽 순서로 계산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괄호 사용하여 우선순위 조정</a:t>
            </a:r>
            <a:endParaRPr lang="en-US" altLang="ko-KR" dirty="0"/>
          </a:p>
          <a:p>
            <a:pPr lvl="2"/>
            <a:r>
              <a:rPr lang="ko-KR" altLang="en-US" dirty="0"/>
              <a:t>우선순위 확실한 경우에도 괄호 사용하여 순서 확실히</a:t>
            </a:r>
            <a:endParaRPr lang="en-US" altLang="ko-KR" dirty="0"/>
          </a:p>
          <a:p>
            <a:pPr lvl="1"/>
            <a:r>
              <a:rPr lang="ko-KR" altLang="en-US" dirty="0">
                <a:highlight>
                  <a:srgbClr val="FFFF00"/>
                </a:highlight>
              </a:rPr>
              <a:t>문자열 연산자에서도 동일 규칙 적용</a:t>
            </a:r>
          </a:p>
        </p:txBody>
      </p:sp>
      <p:sp>
        <p:nvSpPr>
          <p:cNvPr id="30723" name="제목 2">
            <a:extLst>
              <a:ext uri="{FF2B5EF4-FFF2-40B4-BE49-F238E27FC236}">
                <a16:creationId xmlns:a16="http://schemas.microsoft.com/office/drawing/2014/main" id="{DE8C4D8A-6D41-5E02-D7C0-ACF43848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1137"/>
            <a:ext cx="10515600" cy="787400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숫자 연산자</a:t>
            </a:r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D5A9E27E-5BB1-09D3-B164-B6B31BC9C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379663"/>
            <a:ext cx="73961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">
            <a:extLst>
              <a:ext uri="{FF2B5EF4-FFF2-40B4-BE49-F238E27FC236}">
                <a16:creationId xmlns:a16="http://schemas.microsoft.com/office/drawing/2014/main" id="{FD436ECF-9816-E7E7-A9A5-ADE45D0E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64" y="3884613"/>
            <a:ext cx="4110037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>
            <a:extLst>
              <a:ext uri="{FF2B5EF4-FFF2-40B4-BE49-F238E27FC236}">
                <a16:creationId xmlns:a16="http://schemas.microsoft.com/office/drawing/2014/main" id="{BE5AA5DA-FEAC-2564-14D0-105D936E55CF}"/>
              </a:ext>
            </a:extLst>
          </p:cNvPr>
          <p:cNvSpPr/>
          <p:nvPr/>
        </p:nvSpPr>
        <p:spPr>
          <a:xfrm>
            <a:off x="5068888" y="3386138"/>
            <a:ext cx="1981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>
            <a:extLst>
              <a:ext uri="{FF2B5EF4-FFF2-40B4-BE49-F238E27FC236}">
                <a16:creationId xmlns:a16="http://schemas.microsoft.com/office/drawing/2014/main" id="{BF035DC1-BCF0-C42C-7FF6-81C32D7FEC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값을 저장하는 식별자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ko-KR" altLang="en-US"/>
              <a:t>숫자 및 모든 자료형 저장 가능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같은 변수에 여러 종류의 자료형 넣을 수 있음</a:t>
            </a:r>
            <a:endParaRPr lang="en-US" altLang="ko-KR"/>
          </a:p>
          <a:p>
            <a:pPr lvl="2"/>
            <a:r>
              <a:rPr lang="ko-KR" altLang="en-US"/>
              <a:t>실행 중 </a:t>
            </a:r>
            <a:r>
              <a:rPr lang="en-US" altLang="ko-KR"/>
              <a:t>TypeError </a:t>
            </a:r>
            <a:r>
              <a:rPr lang="ko-KR" altLang="en-US"/>
              <a:t>발생할 확률</a:t>
            </a:r>
            <a:endParaRPr lang="en-US" altLang="ko-KR"/>
          </a:p>
          <a:p>
            <a:pPr lvl="2"/>
            <a:r>
              <a:rPr lang="ko-KR" altLang="en-US"/>
              <a:t>되도록 하나의 자료형 넣어 활용</a:t>
            </a:r>
            <a:endParaRPr lang="en-US" altLang="ko-KR"/>
          </a:p>
        </p:txBody>
      </p:sp>
      <p:sp>
        <p:nvSpPr>
          <p:cNvPr id="31747" name="제목 2">
            <a:extLst>
              <a:ext uri="{FF2B5EF4-FFF2-40B4-BE49-F238E27FC236}">
                <a16:creationId xmlns:a16="http://schemas.microsoft.com/office/drawing/2014/main" id="{FE583D1D-FBBD-75CD-0A41-99C0A439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45257"/>
            <a:ext cx="10515600" cy="82232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>
                <a:highlight>
                  <a:srgbClr val="FFFF00"/>
                </a:highlight>
              </a:rPr>
              <a:t>값을 저장하기 위한 메모리공간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>
                <a:highlight>
                  <a:srgbClr val="FFFF00"/>
                </a:highlight>
              </a:rPr>
              <a:t>variable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1748" name="Picture 3">
            <a:extLst>
              <a:ext uri="{FF2B5EF4-FFF2-40B4-BE49-F238E27FC236}">
                <a16:creationId xmlns:a16="http://schemas.microsoft.com/office/drawing/2014/main" id="{EB3CF7D8-6971-9120-2A89-3B2A79293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050926"/>
            <a:ext cx="18669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">
            <a:extLst>
              <a:ext uri="{FF2B5EF4-FFF2-40B4-BE49-F238E27FC236}">
                <a16:creationId xmlns:a16="http://schemas.microsoft.com/office/drawing/2014/main" id="{5FC78309-9E51-F0D8-492B-093A9632F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920876"/>
            <a:ext cx="26812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5">
            <a:extLst>
              <a:ext uri="{FF2B5EF4-FFF2-40B4-BE49-F238E27FC236}">
                <a16:creationId xmlns:a16="http://schemas.microsoft.com/office/drawing/2014/main" id="{51B462F7-C4C1-6852-D679-227523152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2098676"/>
            <a:ext cx="16938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>
            <a:extLst>
              <a:ext uri="{FF2B5EF4-FFF2-40B4-BE49-F238E27FC236}">
                <a16:creationId xmlns:a16="http://schemas.microsoft.com/office/drawing/2014/main" id="{66936C94-8834-4D5F-4E48-EA054F13B472}"/>
              </a:ext>
            </a:extLst>
          </p:cNvPr>
          <p:cNvSpPr/>
          <p:nvPr/>
        </p:nvSpPr>
        <p:spPr>
          <a:xfrm>
            <a:off x="5181600" y="2182814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>
            <a:extLst>
              <a:ext uri="{FF2B5EF4-FFF2-40B4-BE49-F238E27FC236}">
                <a16:creationId xmlns:a16="http://schemas.microsoft.com/office/drawing/2014/main" id="{62CE03B5-8261-1412-DD85-4DB19257E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/>
              <a:t>변수 활용하여 </a:t>
            </a:r>
            <a:r>
              <a:rPr lang="ko-KR" altLang="en-US">
                <a:solidFill>
                  <a:schemeClr val="accent2"/>
                </a:solidFill>
              </a:rPr>
              <a:t>기존 연산자와 다른 연산자 조합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en-US" altLang="ko-KR"/>
              <a:t>“</a:t>
            </a:r>
            <a:r>
              <a:rPr lang="ko-KR" altLang="en-US"/>
              <a:t>자료형에 적용하는 기본 연산자</a:t>
            </a:r>
            <a:r>
              <a:rPr lang="en-US" altLang="ko-KR"/>
              <a:t>”</a:t>
            </a:r>
            <a:r>
              <a:rPr lang="ko-KR" altLang="en-US"/>
              <a:t> </a:t>
            </a:r>
            <a:r>
              <a:rPr lang="en-US" altLang="ko-KR"/>
              <a:t>&amp; “</a:t>
            </a:r>
            <a:r>
              <a:rPr lang="en-US" altLang="ko-KR">
                <a:solidFill>
                  <a:schemeClr val="accent2"/>
                </a:solidFill>
              </a:rPr>
              <a:t>= </a:t>
            </a:r>
            <a:r>
              <a:rPr lang="ko-KR" altLang="en-US">
                <a:solidFill>
                  <a:schemeClr val="accent2"/>
                </a:solidFill>
              </a:rPr>
              <a:t>연산자</a:t>
            </a:r>
            <a:r>
              <a:rPr lang="en-US" altLang="ko-KR"/>
              <a:t>”</a:t>
            </a:r>
          </a:p>
          <a:p>
            <a:pPr lvl="1"/>
            <a:r>
              <a:rPr lang="en-US" altLang="ko-KR"/>
              <a:t>Ex) a +=10  →  a = a + 10</a:t>
            </a:r>
          </a:p>
          <a:p>
            <a:pPr lvl="1"/>
            <a:r>
              <a:rPr lang="ko-KR" altLang="en-US"/>
              <a:t>숫자에 적용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문자열에 적용</a:t>
            </a:r>
          </a:p>
        </p:txBody>
      </p:sp>
      <p:sp>
        <p:nvSpPr>
          <p:cNvPr id="32771" name="제목 2">
            <a:extLst>
              <a:ext uri="{FF2B5EF4-FFF2-40B4-BE49-F238E27FC236}">
                <a16:creationId xmlns:a16="http://schemas.microsoft.com/office/drawing/2014/main" id="{F793D43F-3301-1B2C-D46C-40146802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3975"/>
            <a:ext cx="10515600" cy="877888"/>
          </a:xfrm>
        </p:spPr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복합 대입 연산자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1CBDA9F4-76CE-A7DA-0484-C14F7F4AB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95563"/>
            <a:ext cx="67818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>
            <a:extLst>
              <a:ext uri="{FF2B5EF4-FFF2-40B4-BE49-F238E27FC236}">
                <a16:creationId xmlns:a16="http://schemas.microsoft.com/office/drawing/2014/main" id="{03951F41-167A-B4B2-55DD-1F7584F2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38800"/>
            <a:ext cx="67818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2177</Words>
  <Application>Microsoft Office PowerPoint</Application>
  <PresentationFormat>와이드스크린</PresentationFormat>
  <Paragraphs>453</Paragraphs>
  <Slides>108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22" baseType="lpstr">
      <vt:lpstr>Arial Unicode MS</vt:lpstr>
      <vt:lpstr>HY견고딕</vt:lpstr>
      <vt:lpstr>Noto Sans KR Black</vt:lpstr>
      <vt:lpstr>Noto Sans KR Bold</vt:lpstr>
      <vt:lpstr>Noto Sans KR Regular</vt:lpstr>
      <vt:lpstr>나눔고딕</vt:lpstr>
      <vt:lpstr>돋움</vt:lpstr>
      <vt:lpstr>맑은 고딕</vt:lpstr>
      <vt:lpstr>Arial</vt:lpstr>
      <vt:lpstr>Calibri</vt:lpstr>
      <vt:lpstr>Consolas</vt:lpstr>
      <vt:lpstr>Segoe UI Historic</vt:lpstr>
      <vt:lpstr>Wingdings</vt:lpstr>
      <vt:lpstr>Office 테마</vt:lpstr>
      <vt:lpstr>PYTHON PROGRAMMING (HAEA9225) (2주차)                                  20250312</vt:lpstr>
      <vt:lpstr>파이썬 설치하기(오래된 방식)</vt:lpstr>
      <vt:lpstr>PowerPoint 프레젠테이션</vt:lpstr>
      <vt:lpstr>PowerPoint 프레젠테이션</vt:lpstr>
      <vt:lpstr>PowerPoint 프레젠테이션</vt:lpstr>
      <vt:lpstr>PowerPoint 프레젠테이션</vt:lpstr>
      <vt:lpstr>IDLE의 두 가지 모드 - 파이썬 쉘로 코딩하기</vt:lpstr>
      <vt:lpstr>IDLE의 두 가지 모드 - 코드 편집기로 코딩하기</vt:lpstr>
      <vt:lpstr>IDLE의 두 가지 모드 - 코드 편집기로 코딩하기</vt:lpstr>
      <vt:lpstr>소스 코드에 설명 달기 : #</vt:lpstr>
      <vt:lpstr>파이썬 설치하기(Cloud 방식-google Colab 기반)</vt:lpstr>
      <vt:lpstr>파이썬 설치하기(Cloud 방식-google Colab 기반)</vt:lpstr>
      <vt:lpstr>파이썬 설치하기(vs-code)</vt:lpstr>
      <vt:lpstr>파이썬 설치하기(vs-code)</vt:lpstr>
      <vt:lpstr>파이썬 설치하기(vs-code)</vt:lpstr>
      <vt:lpstr>파이썬 설치하기(vs-code)</vt:lpstr>
      <vt:lpstr>PowerPoint 프레젠테이션</vt:lpstr>
      <vt:lpstr>파이썬 설치하기(vs-code)</vt:lpstr>
      <vt:lpstr>파이썬 설치하기(vs-code) github연동하기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이스케이프 문자</vt:lpstr>
      <vt:lpstr>4. 이스케이프 문자</vt:lpstr>
      <vt:lpstr>PowerPoint 프레젠테이션</vt:lpstr>
      <vt:lpstr>4. 이스케이프 문자</vt:lpstr>
      <vt:lpstr>5. 여러 줄 문자열 만들기</vt:lpstr>
      <vt:lpstr>6. 문자열 연산자</vt:lpstr>
      <vt:lpstr>6. 문자열 연산자</vt:lpstr>
      <vt:lpstr>6. 문자열 연산자</vt:lpstr>
      <vt:lpstr>7. 문자열 길이 구하기</vt:lpstr>
      <vt:lpstr>8. 자료형 확인하기</vt:lpstr>
      <vt:lpstr>9. 숫자</vt:lpstr>
      <vt:lpstr>10. 숫자 연산자</vt:lpstr>
      <vt:lpstr>10. 숫자 연산자</vt:lpstr>
      <vt:lpstr>10. 숫자 연산자</vt:lpstr>
      <vt:lpstr>11. 변수(값을 저장하기 위한 메모리공간) (variable)</vt:lpstr>
      <vt:lpstr>12. 복합 대입 연산자</vt:lpstr>
      <vt:lpstr>12. 복합 대입 연산자</vt:lpstr>
      <vt:lpstr>13. 입력</vt:lpstr>
      <vt:lpstr>13. 입력</vt:lpstr>
      <vt:lpstr>13. 입력</vt:lpstr>
      <vt:lpstr>14. 문자열을 숫자로 바꾸기</vt:lpstr>
      <vt:lpstr>14. 문자열을 숫자로 바꾸기</vt:lpstr>
      <vt:lpstr>15. 숫자를 문자열로 바꾸기</vt:lpstr>
      <vt:lpstr>16. 연습문제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 (HAEA9225) (2주차)                                  20250312</dc:title>
  <dc:creator>대식 정</dc:creator>
  <cp:lastModifiedBy>지원 정</cp:lastModifiedBy>
  <cp:revision>3</cp:revision>
  <dcterms:created xsi:type="dcterms:W3CDTF">2025-03-11T22:08:46Z</dcterms:created>
  <dcterms:modified xsi:type="dcterms:W3CDTF">2025-03-12T05:33:41Z</dcterms:modified>
</cp:coreProperties>
</file>